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604" r:id="rId6"/>
    <p:sldId id="262" r:id="rId7"/>
    <p:sldId id="600" r:id="rId8"/>
    <p:sldId id="284" r:id="rId9"/>
    <p:sldId id="605" r:id="rId10"/>
    <p:sldId id="607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FE34A5A-CF05-909F-3963-CDB5055D56F6}" name="Grace Jensen" initials="GJ" userId="S::Grace.Jensen@utas.edu.au::fb3a83b2-ac3a-4ebb-8a21-c14d2a0df9f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079"/>
    <a:srgbClr val="1E4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77079" autoAdjust="0"/>
  </p:normalViewPr>
  <p:slideViewPr>
    <p:cSldViewPr snapToGrid="0">
      <p:cViewPr varScale="1">
        <p:scale>
          <a:sx n="82" d="100"/>
          <a:sy n="82" d="100"/>
        </p:scale>
        <p:origin x="9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ce Jensen" userId="S::grace.jensen_utas.edu.au#ext#@uao365.onmicrosoft.com::40edcf1e-b503-42de-9ee0-9a24cce98f3f" providerId="AD" clId="Web-{8EAF05A2-D90E-A892-2073-7D39C9877B82}"/>
    <pc:docChg chg="addSld modSld">
      <pc:chgData name="Grace Jensen" userId="S::grace.jensen_utas.edu.au#ext#@uao365.onmicrosoft.com::40edcf1e-b503-42de-9ee0-9a24cce98f3f" providerId="AD" clId="Web-{8EAF05A2-D90E-A892-2073-7D39C9877B82}" dt="2024-06-12T03:44:56.594" v="17" actId="20577"/>
      <pc:docMkLst>
        <pc:docMk/>
      </pc:docMkLst>
      <pc:sldChg chg="add">
        <pc:chgData name="Grace Jensen" userId="S::grace.jensen_utas.edu.au#ext#@uao365.onmicrosoft.com::40edcf1e-b503-42de-9ee0-9a24cce98f3f" providerId="AD" clId="Web-{8EAF05A2-D90E-A892-2073-7D39C9877B82}" dt="2024-06-12T03:44:06.702" v="8"/>
        <pc:sldMkLst>
          <pc:docMk/>
          <pc:sldMk cId="3342754510" sldId="284"/>
        </pc:sldMkLst>
      </pc:sldChg>
      <pc:sldChg chg="modSp">
        <pc:chgData name="Grace Jensen" userId="S::grace.jensen_utas.edu.au#ext#@uao365.onmicrosoft.com::40edcf1e-b503-42de-9ee0-9a24cce98f3f" providerId="AD" clId="Web-{8EAF05A2-D90E-A892-2073-7D39C9877B82}" dt="2024-06-12T03:43:49.639" v="7" actId="1076"/>
        <pc:sldMkLst>
          <pc:docMk/>
          <pc:sldMk cId="2863310783" sldId="600"/>
        </pc:sldMkLst>
        <pc:spChg chg="mod">
          <ac:chgData name="Grace Jensen" userId="S::grace.jensen_utas.edu.au#ext#@uao365.onmicrosoft.com::40edcf1e-b503-42de-9ee0-9a24cce98f3f" providerId="AD" clId="Web-{8EAF05A2-D90E-A892-2073-7D39C9877B82}" dt="2024-06-12T03:43:49.639" v="7" actId="1076"/>
          <ac:spMkLst>
            <pc:docMk/>
            <pc:sldMk cId="2863310783" sldId="600"/>
            <ac:spMk id="3" creationId="{F1C75342-6DCB-047B-A586-5F857F72B459}"/>
          </ac:spMkLst>
        </pc:spChg>
        <pc:spChg chg="mod">
          <ac:chgData name="Grace Jensen" userId="S::grace.jensen_utas.edu.au#ext#@uao365.onmicrosoft.com::40edcf1e-b503-42de-9ee0-9a24cce98f3f" providerId="AD" clId="Web-{8EAF05A2-D90E-A892-2073-7D39C9877B82}" dt="2024-06-12T03:43:44.310" v="6" actId="20577"/>
          <ac:spMkLst>
            <pc:docMk/>
            <pc:sldMk cId="2863310783" sldId="600"/>
            <ac:spMk id="9" creationId="{0F9C6371-8356-40EA-9FD9-5EF71DA2DB47}"/>
          </ac:spMkLst>
        </pc:spChg>
      </pc:sldChg>
      <pc:sldChg chg="modSp">
        <pc:chgData name="Grace Jensen" userId="S::grace.jensen_utas.edu.au#ext#@uao365.onmicrosoft.com::40edcf1e-b503-42de-9ee0-9a24cce98f3f" providerId="AD" clId="Web-{8EAF05A2-D90E-A892-2073-7D39C9877B82}" dt="2024-06-12T03:44:28.530" v="11" actId="20577"/>
        <pc:sldMkLst>
          <pc:docMk/>
          <pc:sldMk cId="2387459454" sldId="605"/>
        </pc:sldMkLst>
        <pc:spChg chg="mod">
          <ac:chgData name="Grace Jensen" userId="S::grace.jensen_utas.edu.au#ext#@uao365.onmicrosoft.com::40edcf1e-b503-42de-9ee0-9a24cce98f3f" providerId="AD" clId="Web-{8EAF05A2-D90E-A892-2073-7D39C9877B82}" dt="2024-06-12T03:44:28.530" v="11" actId="20577"/>
          <ac:spMkLst>
            <pc:docMk/>
            <pc:sldMk cId="2387459454" sldId="605"/>
            <ac:spMk id="9" creationId="{0F9C6371-8356-40EA-9FD9-5EF71DA2DB47}"/>
          </ac:spMkLst>
        </pc:spChg>
      </pc:sldChg>
      <pc:sldChg chg="modSp">
        <pc:chgData name="Grace Jensen" userId="S::grace.jensen_utas.edu.au#ext#@uao365.onmicrosoft.com::40edcf1e-b503-42de-9ee0-9a24cce98f3f" providerId="AD" clId="Web-{8EAF05A2-D90E-A892-2073-7D39C9877B82}" dt="2024-06-12T03:44:56.594" v="17" actId="20577"/>
        <pc:sldMkLst>
          <pc:docMk/>
          <pc:sldMk cId="383872032" sldId="607"/>
        </pc:sldMkLst>
        <pc:spChg chg="mod">
          <ac:chgData name="Grace Jensen" userId="S::grace.jensen_utas.edu.au#ext#@uao365.onmicrosoft.com::40edcf1e-b503-42de-9ee0-9a24cce98f3f" providerId="AD" clId="Web-{8EAF05A2-D90E-A892-2073-7D39C9877B82}" dt="2024-06-12T03:44:56.594" v="17" actId="20577"/>
          <ac:spMkLst>
            <pc:docMk/>
            <pc:sldMk cId="383872032" sldId="607"/>
            <ac:spMk id="6" creationId="{571C4A41-E031-B243-B4B2-B244FD692799}"/>
          </ac:spMkLst>
        </pc:spChg>
      </pc:sldChg>
    </pc:docChg>
  </pc:docChgLst>
  <pc:docChgLst>
    <pc:chgData name="Grace Jensen" userId="S::grace.jensen_utas.edu.au#ext#@uao365.onmicrosoft.com::40edcf1e-b503-42de-9ee0-9a24cce98f3f" providerId="AD" clId="Web-{254ABF16-C1FA-F120-8FD9-C2BB3474077F}"/>
    <pc:docChg chg="modSld">
      <pc:chgData name="Grace Jensen" userId="S::grace.jensen_utas.edu.au#ext#@uao365.onmicrosoft.com::40edcf1e-b503-42de-9ee0-9a24cce98f3f" providerId="AD" clId="Web-{254ABF16-C1FA-F120-8FD9-C2BB3474077F}" dt="2024-06-04T03:17:36.811" v="58"/>
      <pc:docMkLst>
        <pc:docMk/>
      </pc:docMkLst>
      <pc:sldChg chg="modSp modNotes">
        <pc:chgData name="Grace Jensen" userId="S::grace.jensen_utas.edu.au#ext#@uao365.onmicrosoft.com::40edcf1e-b503-42de-9ee0-9a24cce98f3f" providerId="AD" clId="Web-{254ABF16-C1FA-F120-8FD9-C2BB3474077F}" dt="2024-06-04T03:16:44.528" v="16"/>
        <pc:sldMkLst>
          <pc:docMk/>
          <pc:sldMk cId="719598887" sldId="256"/>
        </pc:sldMkLst>
        <pc:spChg chg="mod">
          <ac:chgData name="Grace Jensen" userId="S::grace.jensen_utas.edu.au#ext#@uao365.onmicrosoft.com::40edcf1e-b503-42de-9ee0-9a24cce98f3f" providerId="AD" clId="Web-{254ABF16-C1FA-F120-8FD9-C2BB3474077F}" dt="2024-06-04T03:16:34.137" v="13" actId="20577"/>
          <ac:spMkLst>
            <pc:docMk/>
            <pc:sldMk cId="719598887" sldId="256"/>
            <ac:spMk id="10" creationId="{EB0C64E7-0DF6-B734-4B94-F2EBC68FD46A}"/>
          </ac:spMkLst>
        </pc:spChg>
      </pc:sldChg>
      <pc:sldChg chg="modNotes">
        <pc:chgData name="Grace Jensen" userId="S::grace.jensen_utas.edu.au#ext#@uao365.onmicrosoft.com::40edcf1e-b503-42de-9ee0-9a24cce98f3f" providerId="AD" clId="Web-{254ABF16-C1FA-F120-8FD9-C2BB3474077F}" dt="2024-06-04T03:16:47.731" v="17"/>
        <pc:sldMkLst>
          <pc:docMk/>
          <pc:sldMk cId="1561566833" sldId="262"/>
        </pc:sldMkLst>
      </pc:sldChg>
      <pc:sldChg chg="modNotes">
        <pc:chgData name="Grace Jensen" userId="S::grace.jensen_utas.edu.au#ext#@uao365.onmicrosoft.com::40edcf1e-b503-42de-9ee0-9a24cce98f3f" providerId="AD" clId="Web-{254ABF16-C1FA-F120-8FD9-C2BB3474077F}" dt="2024-06-04T03:17:36.811" v="58"/>
        <pc:sldMkLst>
          <pc:docMk/>
          <pc:sldMk cId="3153507504" sldId="267"/>
        </pc:sldMkLst>
      </pc:sldChg>
      <pc:sldChg chg="modNotes">
        <pc:chgData name="Grace Jensen" userId="S::grace.jensen_utas.edu.au#ext#@uao365.onmicrosoft.com::40edcf1e-b503-42de-9ee0-9a24cce98f3f" providerId="AD" clId="Web-{254ABF16-C1FA-F120-8FD9-C2BB3474077F}" dt="2024-06-04T03:16:52.434" v="18"/>
        <pc:sldMkLst>
          <pc:docMk/>
          <pc:sldMk cId="2863310783" sldId="600"/>
        </pc:sldMkLst>
      </pc:sldChg>
      <pc:sldChg chg="modSp modNotes">
        <pc:chgData name="Grace Jensen" userId="S::grace.jensen_utas.edu.au#ext#@uao365.onmicrosoft.com::40edcf1e-b503-42de-9ee0-9a24cce98f3f" providerId="AD" clId="Web-{254ABF16-C1FA-F120-8FD9-C2BB3474077F}" dt="2024-06-04T03:17:11.920" v="32"/>
        <pc:sldMkLst>
          <pc:docMk/>
          <pc:sldMk cId="4292703107" sldId="603"/>
        </pc:sldMkLst>
        <pc:spChg chg="mod">
          <ac:chgData name="Grace Jensen" userId="S::grace.jensen_utas.edu.au#ext#@uao365.onmicrosoft.com::40edcf1e-b503-42de-9ee0-9a24cce98f3f" providerId="AD" clId="Web-{254ABF16-C1FA-F120-8FD9-C2BB3474077F}" dt="2024-06-04T03:17:08.685" v="31" actId="20577"/>
          <ac:spMkLst>
            <pc:docMk/>
            <pc:sldMk cId="4292703107" sldId="603"/>
            <ac:spMk id="9" creationId="{0F9C6371-8356-40EA-9FD9-5EF71DA2DB47}"/>
          </ac:spMkLst>
        </pc:spChg>
      </pc:sldChg>
      <pc:sldChg chg="modNotes">
        <pc:chgData name="Grace Jensen" userId="S::grace.jensen_utas.edu.au#ext#@uao365.onmicrosoft.com::40edcf1e-b503-42de-9ee0-9a24cce98f3f" providerId="AD" clId="Web-{254ABF16-C1FA-F120-8FD9-C2BB3474077F}" dt="2024-06-04T03:16:41.887" v="15"/>
        <pc:sldMkLst>
          <pc:docMk/>
          <pc:sldMk cId="237216533" sldId="604"/>
        </pc:sldMkLst>
      </pc:sldChg>
      <pc:sldChg chg="modSp modNotes">
        <pc:chgData name="Grace Jensen" userId="S::grace.jensen_utas.edu.au#ext#@uao365.onmicrosoft.com::40edcf1e-b503-42de-9ee0-9a24cce98f3f" providerId="AD" clId="Web-{254ABF16-C1FA-F120-8FD9-C2BB3474077F}" dt="2024-06-04T03:17:30.264" v="56" actId="20577"/>
        <pc:sldMkLst>
          <pc:docMk/>
          <pc:sldMk cId="2387459454" sldId="605"/>
        </pc:sldMkLst>
        <pc:spChg chg="mod">
          <ac:chgData name="Grace Jensen" userId="S::grace.jensen_utas.edu.au#ext#@uao365.onmicrosoft.com::40edcf1e-b503-42de-9ee0-9a24cce98f3f" providerId="AD" clId="Web-{254ABF16-C1FA-F120-8FD9-C2BB3474077F}" dt="2024-06-04T03:17:30.264" v="56" actId="20577"/>
          <ac:spMkLst>
            <pc:docMk/>
            <pc:sldMk cId="2387459454" sldId="605"/>
            <ac:spMk id="9" creationId="{0F9C6371-8356-40EA-9FD9-5EF71DA2DB47}"/>
          </ac:spMkLst>
        </pc:spChg>
      </pc:sldChg>
      <pc:sldChg chg="modNotes">
        <pc:chgData name="Grace Jensen" userId="S::grace.jensen_utas.edu.au#ext#@uao365.onmicrosoft.com::40edcf1e-b503-42de-9ee0-9a24cce98f3f" providerId="AD" clId="Web-{254ABF16-C1FA-F120-8FD9-C2BB3474077F}" dt="2024-06-04T03:17:32.780" v="57"/>
        <pc:sldMkLst>
          <pc:docMk/>
          <pc:sldMk cId="383872032" sldId="60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AA957-D605-443F-B9C0-BA2E82821C58}" type="datetimeFigureOut">
              <a:rPr lang="en-AU" smtClean="0"/>
              <a:t>7/10/2024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0D89F-E798-4948-B4D0-E91F99DF2F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3792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B0D89F-E798-4948-B4D0-E91F99DF2F3A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6086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altLang="en-US" dirty="0">
              <a:latin typeface="Arial" panose="020B0604020202020204" pitchFamily="34" charset="0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B0D89F-E798-4948-B4D0-E91F99DF2F3A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6756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B0D89F-E798-4948-B4D0-E91F99DF2F3A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1769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B0D89F-E798-4948-B4D0-E91F99DF2F3A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9338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B0D89F-E798-4948-B4D0-E91F99DF2F3A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3998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B0D89F-E798-4948-B4D0-E91F99DF2F3A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4670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altLang="en-US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B0D89F-E798-4948-B4D0-E91F99DF2F3A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8134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4C895-60C0-AE65-204C-39BBF0BF0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0105E2-C53E-07D8-4842-1A5E7113A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D6E46-1855-AB43-E72C-BDF571667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00E0-3F7B-444B-85EE-C4F51AED213E}" type="datetimeFigureOut">
              <a:rPr lang="en-AU" smtClean="0"/>
              <a:t>7/10/2024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73E7F-3A9C-5918-9F00-54ABD4362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411B1-DA67-89D6-8621-8FCB72BB7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4ABE-7461-40FF-8571-F707601A0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616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CE6C0-F26F-8768-A590-A94473092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30C71-8432-188B-0980-CC00752FD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4EFFA-B63B-2ECC-2CE7-A0C58B058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00E0-3F7B-444B-85EE-C4F51AED213E}" type="datetimeFigureOut">
              <a:rPr lang="en-AU" smtClean="0"/>
              <a:t>7/10/2024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757A3-0AAD-B90D-244E-D97574B70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50C47-7BC0-D4A5-9D25-DDEC4B0FA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4ABE-7461-40FF-8571-F707601A0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180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8562C0-58AA-49C9-6082-CADDACCA5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D9ED93-4F4D-BB3D-F7E8-52F74C8EC0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3125C-0629-F479-5353-A98B87410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00E0-3F7B-444B-85EE-C4F51AED213E}" type="datetimeFigureOut">
              <a:rPr lang="en-AU" smtClean="0"/>
              <a:t>7/10/2024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D39D6-F603-8E45-33AC-1124859FB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65448-2C0A-C88D-544B-C7E052D75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4ABE-7461-40FF-8571-F707601A0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5735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6B4B7-A87A-68AC-216B-57934C406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B4894-7811-89F5-BD27-1EE24D7AC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7D87E-A259-E8F0-7BE5-F03BB6C09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00E0-3F7B-444B-85EE-C4F51AED213E}" type="datetimeFigureOut">
              <a:rPr lang="en-AU" smtClean="0"/>
              <a:t>7/10/2024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D4306-21FD-B531-0D47-1D018B76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FFAB9-94B9-A1DA-547B-C094A4F7E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4ABE-7461-40FF-8571-F707601A0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3387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574DE-BD4B-2616-0493-45F1A310F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6FF25-5ABE-8401-4B80-AB2EBAFB6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A9FE1-53EA-A203-D057-3C04D2A5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00E0-3F7B-444B-85EE-C4F51AED213E}" type="datetimeFigureOut">
              <a:rPr lang="en-AU" smtClean="0"/>
              <a:t>7/10/2024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BC917-E75E-A6D6-8D37-B14A54AF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58294-85D8-D12F-851A-DCFF92DDB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4ABE-7461-40FF-8571-F707601A0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969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13442-7790-4E3C-F317-2AF2719B2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5D74E-E848-5BB2-1D91-DC2C40D20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D9F0D-FB8E-601B-DFC6-0C70DA151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386AB7-1669-452B-85A1-C6D5EA54C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00E0-3F7B-444B-85EE-C4F51AED213E}" type="datetimeFigureOut">
              <a:rPr lang="en-AU" smtClean="0"/>
              <a:t>7/10/2024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461C64-E0DF-76CE-DD82-F980B44FE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EB8EC-D11F-D53F-8EC1-ECAB2FA57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4ABE-7461-40FF-8571-F707601A0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630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8B338-B7FB-78C5-FB07-F42417427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86A3C-9256-C74A-A43F-3821AB18D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DB807-49A4-B7C4-1194-F96E4FC1D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E1068-1B26-C686-2AB4-B3C222A66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5EB1E-383F-2B74-3E42-FF8C340247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33B13D-7F59-9483-CD94-AE5E27455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00E0-3F7B-444B-85EE-C4F51AED213E}" type="datetimeFigureOut">
              <a:rPr lang="en-AU" smtClean="0"/>
              <a:t>7/10/2024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AF4B7A-8E77-6DD8-0E2B-CE3D505C5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0D516B-F9CA-B81B-D1EE-A1E17AA12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4ABE-7461-40FF-8571-F707601A0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155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0EF57-B165-B0FB-5390-AC65FDFAF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01BD64-0D02-4564-31D6-F281D6048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00E0-3F7B-444B-85EE-C4F51AED213E}" type="datetimeFigureOut">
              <a:rPr lang="en-AU" smtClean="0"/>
              <a:t>7/10/2024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03770D-6BF7-820B-F009-6566628F8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98149-4EB2-6D80-60BA-3DC625D1B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4ABE-7461-40FF-8571-F707601A0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08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A855ED-B07C-9D91-D91B-AABD3BDB8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00E0-3F7B-444B-85EE-C4F51AED213E}" type="datetimeFigureOut">
              <a:rPr lang="en-AU" smtClean="0"/>
              <a:t>7/10/2024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41CF88-B13C-5A16-76E9-7EA3CD023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40B23-1A6D-E5FD-292B-63061CC35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4ABE-7461-40FF-8571-F707601A0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078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2E192-8DD9-4507-AB54-C0069D38D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D13AF-EB55-4414-81CC-CD8E15D8D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C5541-6245-366F-1E62-9FF597A4C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A2120-18D8-4619-C2A1-59224519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00E0-3F7B-444B-85EE-C4F51AED213E}" type="datetimeFigureOut">
              <a:rPr lang="en-AU" smtClean="0"/>
              <a:t>7/10/2024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049F-9C97-1F2C-B682-29D076725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9C3988-EE2A-0549-3E9A-606FF4B03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4ABE-7461-40FF-8571-F707601A0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360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0F7FF-D45A-D092-ABE0-A2D6070E6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6C0B18-2F14-560E-C12C-B176F95F0B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DC21B6-584C-170C-5FDA-0ADBBFC73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4586C3-24DA-38A0-9962-88029DAE5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00E0-3F7B-444B-85EE-C4F51AED213E}" type="datetimeFigureOut">
              <a:rPr lang="en-AU" smtClean="0"/>
              <a:t>7/10/2024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001E2F-6C27-06E1-30AA-80BACF832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B8405-D9B6-2C07-4989-24665316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4ABE-7461-40FF-8571-F707601A0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8069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654169-C3C1-4382-12C0-01E4E3A97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5F516-579A-B823-16B1-FA48F2453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26535-836E-FE9A-C970-895BBD1B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700E0-3F7B-444B-85EE-C4F51AED213E}" type="datetimeFigureOut">
              <a:rPr lang="en-AU" smtClean="0"/>
              <a:t>7/10/2024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4D21C-A864-61E5-D59A-D9715F902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99193-FE95-68B5-626F-57481E173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D4ABE-7461-40FF-8571-F707601A0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159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11" Type="http://schemas.openxmlformats.org/officeDocument/2006/relationships/image" Target="../media/image11.svg"/><Relationship Id="rId5" Type="http://schemas.openxmlformats.org/officeDocument/2006/relationships/image" Target="../media/image1.png"/><Relationship Id="rId10" Type="http://schemas.openxmlformats.org/officeDocument/2006/relationships/image" Target="../media/image10.png"/><Relationship Id="rId4" Type="http://schemas.microsoft.com/office/2007/relationships/hdphoto" Target="../media/hdphoto1.wdp"/><Relationship Id="rId9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D843-4980-06C4-E999-4AB088DC7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100" y="1133571"/>
            <a:ext cx="9144000" cy="2387600"/>
          </a:xfrm>
        </p:spPr>
        <p:txBody>
          <a:bodyPr>
            <a:normAutofit/>
          </a:bodyPr>
          <a:lstStyle/>
          <a:p>
            <a:br>
              <a:rPr lang="en-US" sz="3600" b="1" dirty="0">
                <a:cs typeface="Times New Roman" panose="02020603050405020304" pitchFamily="18" charset="0"/>
              </a:rPr>
            </a:br>
            <a:r>
              <a:rPr lang="en-US" sz="2800" b="1" dirty="0">
                <a:cs typeface="Times New Roman" panose="02020603050405020304" pitchFamily="18" charset="0"/>
              </a:rPr>
              <a:t>A cluster-</a:t>
            </a:r>
            <a:r>
              <a:rPr lang="en-US" sz="2800" b="1" dirty="0" err="1">
                <a:cs typeface="Times New Roman" panose="02020603050405020304" pitchFamily="18" charset="0"/>
              </a:rPr>
              <a:t>randomised</a:t>
            </a:r>
            <a:r>
              <a:rPr lang="en-US" sz="2800" b="1" dirty="0">
                <a:cs typeface="Times New Roman" panose="02020603050405020304" pitchFamily="18" charset="0"/>
              </a:rPr>
              <a:t> controlled trial, implementing </a:t>
            </a:r>
            <a:r>
              <a:rPr lang="en-US" sz="2800" b="1" dirty="0" err="1">
                <a:cs typeface="Times New Roman" panose="02020603050405020304" pitchFamily="18" charset="0"/>
              </a:rPr>
              <a:t>CONn</a:t>
            </a:r>
            <a:r>
              <a:rPr lang="en-US" sz="2800" b="1" dirty="0">
                <a:cs typeface="Times New Roman" panose="02020603050405020304" pitchFamily="18" charset="0"/>
              </a:rPr>
              <a:t> Syndrome screening and Evaluation in Primary care</a:t>
            </a:r>
            <a:endParaRPr lang="en-AU" sz="2800" b="1" dirty="0">
              <a:cs typeface="Times New Roman" panose="02020603050405020304" pitchFamily="18" charset="0"/>
            </a:endParaRPr>
          </a:p>
        </p:txBody>
      </p:sp>
      <p:pic>
        <p:nvPicPr>
          <p:cNvPr id="5" name="Graphic 5">
            <a:extLst>
              <a:ext uri="{FF2B5EF4-FFF2-40B4-BE49-F238E27FC236}">
                <a16:creationId xmlns:a16="http://schemas.microsoft.com/office/drawing/2014/main" id="{08C42B55-529C-AFEF-2580-B5688AA2BA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01207" y="1429275"/>
            <a:ext cx="4465785" cy="85043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09D5079B-1E3F-B1DA-A657-68A19D657A1D}"/>
              </a:ext>
            </a:extLst>
          </p:cNvPr>
          <p:cNvGrpSpPr/>
          <p:nvPr/>
        </p:nvGrpSpPr>
        <p:grpSpPr>
          <a:xfrm>
            <a:off x="0" y="5531484"/>
            <a:ext cx="12191999" cy="1326516"/>
            <a:chOff x="0" y="5531484"/>
            <a:chExt cx="12191999" cy="132651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7B7DC75-CDEB-06A1-9A8E-01CEA56C872A}"/>
                </a:ext>
              </a:extLst>
            </p:cNvPr>
            <p:cNvSpPr/>
            <p:nvPr/>
          </p:nvSpPr>
          <p:spPr>
            <a:xfrm>
              <a:off x="997742" y="5531485"/>
              <a:ext cx="11194257" cy="1326515"/>
            </a:xfrm>
            <a:prstGeom prst="rect">
              <a:avLst/>
            </a:prstGeom>
            <a:solidFill>
              <a:srgbClr val="1E439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pic>
          <p:nvPicPr>
            <p:cNvPr id="6" name="Picture 5" descr="A blue background with white text&#10;&#10;Description automatically generated">
              <a:extLst>
                <a:ext uri="{FF2B5EF4-FFF2-40B4-BE49-F238E27FC236}">
                  <a16:creationId xmlns:a16="http://schemas.microsoft.com/office/drawing/2014/main" id="{73932FD5-E0ED-9633-53E2-416567F74D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41" t="25226" r="65302" b="26220"/>
            <a:stretch/>
          </p:blipFill>
          <p:spPr>
            <a:xfrm>
              <a:off x="993962" y="5667566"/>
              <a:ext cx="3933450" cy="1139127"/>
            </a:xfrm>
            <a:prstGeom prst="rect">
              <a:avLst/>
            </a:prstGeom>
          </p:spPr>
        </p:pic>
        <p:pic>
          <p:nvPicPr>
            <p:cNvPr id="9" name="Picture 8" descr="A blue background with white text&#10;&#10;Description automatically generated">
              <a:extLst>
                <a:ext uri="{FF2B5EF4-FFF2-40B4-BE49-F238E27FC236}">
                  <a16:creationId xmlns:a16="http://schemas.microsoft.com/office/drawing/2014/main" id="{5D1778FC-CA6E-53E2-6E16-B807D14D55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785"/>
            <a:stretch/>
          </p:blipFill>
          <p:spPr>
            <a:xfrm flipH="1">
              <a:off x="0" y="5531485"/>
              <a:ext cx="997743" cy="1326515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3158BB-FB27-8F1D-2CEE-DD369966BE78}"/>
                </a:ext>
              </a:extLst>
            </p:cNvPr>
            <p:cNvSpPr/>
            <p:nvPr/>
          </p:nvSpPr>
          <p:spPr>
            <a:xfrm>
              <a:off x="498871" y="5531484"/>
              <a:ext cx="498872" cy="889159"/>
            </a:xfrm>
            <a:prstGeom prst="rect">
              <a:avLst/>
            </a:prstGeom>
            <a:solidFill>
              <a:srgbClr val="1E439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pic>
          <p:nvPicPr>
            <p:cNvPr id="14" name="Picture 13" descr="A blue background with white text&#10;&#10;Description automatically generated">
              <a:extLst>
                <a:ext uri="{FF2B5EF4-FFF2-40B4-BE49-F238E27FC236}">
                  <a16:creationId xmlns:a16="http://schemas.microsoft.com/office/drawing/2014/main" id="{7DE3D0F6-E00E-0B0C-E8DA-E77B9AA285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728" t="24713" r="27926" b="28558"/>
            <a:stretch/>
          </p:blipFill>
          <p:spPr>
            <a:xfrm>
              <a:off x="6730312" y="5788626"/>
              <a:ext cx="2157957" cy="1021380"/>
            </a:xfrm>
            <a:prstGeom prst="rect">
              <a:avLst/>
            </a:prstGeom>
          </p:spPr>
        </p:pic>
        <p:pic>
          <p:nvPicPr>
            <p:cNvPr id="17" name="Picture 16" descr="A blue background with white text&#10;&#10;Description automatically generated">
              <a:extLst>
                <a:ext uri="{FF2B5EF4-FFF2-40B4-BE49-F238E27FC236}">
                  <a16:creationId xmlns:a16="http://schemas.microsoft.com/office/drawing/2014/main" id="{598D545A-48AC-098A-5DAA-D1DE983C78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875" t="31851" r="47909" b="34610"/>
            <a:stretch/>
          </p:blipFill>
          <p:spPr>
            <a:xfrm>
              <a:off x="4738332" y="5890450"/>
              <a:ext cx="1813816" cy="659071"/>
            </a:xfrm>
            <a:prstGeom prst="rect">
              <a:avLst/>
            </a:prstGeom>
          </p:spPr>
        </p:pic>
        <p:pic>
          <p:nvPicPr>
            <p:cNvPr id="19" name="Picture 18" descr="A blue background with white text&#10;&#10;Description automatically generated">
              <a:extLst>
                <a:ext uri="{FF2B5EF4-FFF2-40B4-BE49-F238E27FC236}">
                  <a16:creationId xmlns:a16="http://schemas.microsoft.com/office/drawing/2014/main" id="{C6786248-F8DC-5995-95DA-15DEDA31AA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961" t="29482" r="6595" b="35398"/>
            <a:stretch/>
          </p:blipFill>
          <p:spPr>
            <a:xfrm>
              <a:off x="9093381" y="5788626"/>
              <a:ext cx="2331718" cy="824795"/>
            </a:xfrm>
            <a:prstGeom prst="rect">
              <a:avLst/>
            </a:prstGeom>
          </p:spPr>
        </p:pic>
      </p:grpSp>
      <p:pic>
        <p:nvPicPr>
          <p:cNvPr id="11" name="Picture 10" descr="A colorful circular gauge with a needle&#10;&#10;Description automatically generated with medium confidence">
            <a:extLst>
              <a:ext uri="{FF2B5EF4-FFF2-40B4-BE49-F238E27FC236}">
                <a16:creationId xmlns:a16="http://schemas.microsoft.com/office/drawing/2014/main" id="{D53C84C4-71E5-BBEA-D1F4-55386E88F426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0513">
            <a:off x="9283427" y="-3182394"/>
            <a:ext cx="6005830" cy="598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59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DE8F5-4887-BAFB-6FBD-A1DF41265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58" y="-97122"/>
            <a:ext cx="10647390" cy="1325563"/>
          </a:xfrm>
        </p:spPr>
        <p:txBody>
          <a:bodyPr>
            <a:normAutofit/>
          </a:bodyPr>
          <a:lstStyle/>
          <a:p>
            <a:r>
              <a:rPr lang="en-US" sz="3600" b="1" kern="0" dirty="0">
                <a:solidFill>
                  <a:srgbClr val="000000"/>
                </a:solidFill>
                <a:cs typeface="Times New Roman" panose="02020603050405020304" pitchFamily="18" charset="0"/>
              </a:rPr>
              <a:t>What is CONSEP?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D7B4893-8167-409D-96EF-1F7BE52CFA9B}"/>
              </a:ext>
            </a:extLst>
          </p:cNvPr>
          <p:cNvCxnSpPr>
            <a:cxnSpLocks/>
          </p:cNvCxnSpPr>
          <p:nvPr/>
        </p:nvCxnSpPr>
        <p:spPr>
          <a:xfrm>
            <a:off x="344988" y="968077"/>
            <a:ext cx="8472441" cy="0"/>
          </a:xfrm>
          <a:prstGeom prst="line">
            <a:avLst/>
          </a:prstGeom>
          <a:ln w="76200">
            <a:solidFill>
              <a:srgbClr val="EF80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D8F43-4252-2B1F-EDD6-D017F1D25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228" y="1334358"/>
            <a:ext cx="10914417" cy="540918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AU" sz="4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CONSEP aims to increase screening and diagnosis of primary aldosteronism in people living with hypertension who attend general practice.</a:t>
            </a:r>
          </a:p>
          <a:p>
            <a:pPr marL="0" indent="0">
              <a:lnSpc>
                <a:spcPct val="100000"/>
              </a:lnSpc>
              <a:buNone/>
            </a:pPr>
            <a:endParaRPr lang="en-AU" sz="1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AU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Intervention Arm</a:t>
            </a:r>
          </a:p>
          <a:p>
            <a:pPr>
              <a:lnSpc>
                <a:spcPct val="100000"/>
              </a:lnSpc>
            </a:pPr>
            <a:r>
              <a:rPr lang="en-AU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Screening facilitated with a clinical decision support tool (Guidance Based Requesting - GBR) integrated into Best Practice.</a:t>
            </a:r>
          </a:p>
          <a:p>
            <a:pPr marL="0" indent="0">
              <a:lnSpc>
                <a:spcPct val="100000"/>
              </a:lnSpc>
              <a:buNone/>
            </a:pPr>
            <a:endParaRPr lang="en-AU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AU" sz="2000" b="1" dirty="0">
                <a:cs typeface="Times New Roman" panose="02020603050405020304" pitchFamily="18" charset="0"/>
              </a:rPr>
              <a:t>Control Arm</a:t>
            </a:r>
          </a:p>
          <a:p>
            <a:pPr>
              <a:lnSpc>
                <a:spcPct val="100000"/>
              </a:lnSpc>
            </a:pPr>
            <a:r>
              <a:rPr lang="en-AU" sz="2000" dirty="0">
                <a:cs typeface="Times New Roman" panose="02020603050405020304" pitchFamily="18" charset="0"/>
              </a:rPr>
              <a:t>Screening using standard pathology requesting in Best Practice.</a:t>
            </a:r>
            <a:endParaRPr lang="en-AU" sz="2000" dirty="0"/>
          </a:p>
          <a:p>
            <a:pPr marL="457200" indent="223520" algn="just">
              <a:lnSpc>
                <a:spcPct val="115000"/>
              </a:lnSpc>
            </a:pPr>
            <a:endParaRPr lang="en-AU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colorful circular gauge with a needle&#10;&#10;Description automatically generated with medium confidence">
            <a:extLst>
              <a:ext uri="{FF2B5EF4-FFF2-40B4-BE49-F238E27FC236}">
                <a16:creationId xmlns:a16="http://schemas.microsoft.com/office/drawing/2014/main" id="{86F6A700-545A-8E5E-85FA-A7B2F37C02C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1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9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5157">
            <a:off x="9368489" y="-3182393"/>
            <a:ext cx="6005830" cy="5987415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</a:effectLst>
        </p:spPr>
      </p:pic>
      <p:pic>
        <p:nvPicPr>
          <p:cNvPr id="5" name="Graphic 5">
            <a:extLst>
              <a:ext uri="{FF2B5EF4-FFF2-40B4-BE49-F238E27FC236}">
                <a16:creationId xmlns:a16="http://schemas.microsoft.com/office/drawing/2014/main" id="{1B832422-FD4B-3351-E85E-28EFB41F245A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8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793369" y="6278158"/>
            <a:ext cx="2124075" cy="40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16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E1A9CAEE-7B14-4F4F-90BC-B8457763FD23}"/>
              </a:ext>
            </a:extLst>
          </p:cNvPr>
          <p:cNvGrpSpPr/>
          <p:nvPr/>
        </p:nvGrpSpPr>
        <p:grpSpPr>
          <a:xfrm>
            <a:off x="470213" y="1561685"/>
            <a:ext cx="9402231" cy="4741405"/>
            <a:chOff x="1032850" y="4314015"/>
            <a:chExt cx="9402231" cy="474140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659359-5930-4C72-B6C2-D5B16B840139}"/>
                </a:ext>
              </a:extLst>
            </p:cNvPr>
            <p:cNvSpPr txBox="1"/>
            <p:nvPr/>
          </p:nvSpPr>
          <p:spPr>
            <a:xfrm>
              <a:off x="3386328" y="4314015"/>
              <a:ext cx="1795194" cy="369332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Intervention Arm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83B2B66-6965-4A2F-9C50-9A28BFA27020}"/>
                </a:ext>
              </a:extLst>
            </p:cNvPr>
            <p:cNvSpPr txBox="1"/>
            <p:nvPr/>
          </p:nvSpPr>
          <p:spPr>
            <a:xfrm>
              <a:off x="7584514" y="4320300"/>
              <a:ext cx="1795194" cy="369332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Control Arm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7FB2E27-9E89-49A8-A72B-F944A811A17B}"/>
                </a:ext>
              </a:extLst>
            </p:cNvPr>
            <p:cNvSpPr txBox="1"/>
            <p:nvPr/>
          </p:nvSpPr>
          <p:spPr>
            <a:xfrm>
              <a:off x="2366444" y="4980265"/>
              <a:ext cx="3842500" cy="147732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AU" dirty="0"/>
                <a:t>Best Practice data extraction</a:t>
              </a:r>
            </a:p>
            <a:p>
              <a:r>
                <a:rPr lang="en-US" dirty="0"/>
                <a:t>Introduction to CONSEP trial and PA screening (20 -30 min)</a:t>
              </a:r>
            </a:p>
            <a:p>
              <a:r>
                <a:rPr lang="en-AU" dirty="0"/>
                <a:t>GBR switch on</a:t>
              </a:r>
            </a:p>
            <a:p>
              <a:r>
                <a:rPr lang="en-AU" dirty="0"/>
                <a:t>GBR user education (20 min- 30 min)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2C7BB0A4-5ABC-4EF2-962E-4678EF2399A2}"/>
                </a:ext>
              </a:extLst>
            </p:cNvPr>
            <p:cNvCxnSpPr/>
            <p:nvPr/>
          </p:nvCxnSpPr>
          <p:spPr>
            <a:xfrm flipH="1">
              <a:off x="4294864" y="4677567"/>
              <a:ext cx="1" cy="29733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294D18D2-8382-4C09-8898-93A3F66C0AEE}"/>
                </a:ext>
              </a:extLst>
            </p:cNvPr>
            <p:cNvCxnSpPr/>
            <p:nvPr/>
          </p:nvCxnSpPr>
          <p:spPr>
            <a:xfrm flipH="1">
              <a:off x="8492684" y="4691431"/>
              <a:ext cx="1" cy="29733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A667D86-F98A-4BB4-B4D2-18461BF135FB}"/>
                </a:ext>
              </a:extLst>
            </p:cNvPr>
            <p:cNvSpPr txBox="1"/>
            <p:nvPr/>
          </p:nvSpPr>
          <p:spPr>
            <a:xfrm>
              <a:off x="6550287" y="4978184"/>
              <a:ext cx="3863648" cy="92333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AU" dirty="0"/>
                <a:t>Best Practice data extraction</a:t>
              </a:r>
            </a:p>
            <a:p>
              <a:r>
                <a:rPr lang="en-US" dirty="0"/>
                <a:t>Introduction to CONSEP trial and PA screening (20 -30 min)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70C9BCF-E2A1-4A18-A3C9-4BCE0B111CFE}"/>
                </a:ext>
              </a:extLst>
            </p:cNvPr>
            <p:cNvSpPr txBox="1"/>
            <p:nvPr/>
          </p:nvSpPr>
          <p:spPr>
            <a:xfrm>
              <a:off x="1032850" y="5447998"/>
              <a:ext cx="1138847" cy="369332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Month 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746A69C-BDDB-4D04-97D3-E23B47D7FF6E}"/>
                </a:ext>
              </a:extLst>
            </p:cNvPr>
            <p:cNvSpPr txBox="1"/>
            <p:nvPr/>
          </p:nvSpPr>
          <p:spPr>
            <a:xfrm>
              <a:off x="1032852" y="7095926"/>
              <a:ext cx="1138847" cy="369332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Month 3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2D9B2BA-1CAC-4775-ADA8-AC0319C22AC0}"/>
                </a:ext>
              </a:extLst>
            </p:cNvPr>
            <p:cNvSpPr txBox="1"/>
            <p:nvPr/>
          </p:nvSpPr>
          <p:spPr>
            <a:xfrm>
              <a:off x="1032852" y="7890804"/>
              <a:ext cx="1138847" cy="369332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Month 12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1BE1470-4ED1-4E09-A867-1572016139C8}"/>
                </a:ext>
              </a:extLst>
            </p:cNvPr>
            <p:cNvSpPr txBox="1"/>
            <p:nvPr/>
          </p:nvSpPr>
          <p:spPr>
            <a:xfrm>
              <a:off x="1032852" y="8683677"/>
              <a:ext cx="1138847" cy="369332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Month 24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0A97DEDF-7F7D-4516-8FE2-C071B29EEAEE}"/>
                </a:ext>
              </a:extLst>
            </p:cNvPr>
            <p:cNvCxnSpPr/>
            <p:nvPr/>
          </p:nvCxnSpPr>
          <p:spPr>
            <a:xfrm flipH="1">
              <a:off x="4287700" y="7460837"/>
              <a:ext cx="1" cy="29733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1787ED2-7B62-4488-8D58-CAAEDE854974}"/>
                </a:ext>
              </a:extLst>
            </p:cNvPr>
            <p:cNvSpPr txBox="1"/>
            <p:nvPr/>
          </p:nvSpPr>
          <p:spPr>
            <a:xfrm>
              <a:off x="2366446" y="7776283"/>
              <a:ext cx="3842495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AU" dirty="0"/>
                <a:t>Best Practice data extraction</a:t>
              </a:r>
            </a:p>
            <a:p>
              <a:r>
                <a:rPr lang="en-AU" dirty="0"/>
                <a:t>Practice interview (30 min)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7D8883E-EC90-4220-AC2E-531B0A6D4698}"/>
                </a:ext>
              </a:extLst>
            </p:cNvPr>
            <p:cNvSpPr txBox="1"/>
            <p:nvPr/>
          </p:nvSpPr>
          <p:spPr>
            <a:xfrm>
              <a:off x="2366446" y="7062567"/>
              <a:ext cx="3842497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AU" dirty="0"/>
                <a:t>ARR order and GBR audit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FE5DB7F-18CA-47C2-A9EF-7E8180F139F5}"/>
                </a:ext>
              </a:extLst>
            </p:cNvPr>
            <p:cNvSpPr txBox="1"/>
            <p:nvPr/>
          </p:nvSpPr>
          <p:spPr>
            <a:xfrm>
              <a:off x="6550288" y="7790558"/>
              <a:ext cx="3863649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AU" dirty="0"/>
                <a:t>Best Practice data extraction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EFBB9202-6294-41AD-85A6-F581DC5D0641}"/>
                </a:ext>
              </a:extLst>
            </p:cNvPr>
            <p:cNvCxnSpPr>
              <a:cxnSpLocks/>
              <a:stCxn id="22" idx="2"/>
            </p:cNvCxnSpPr>
            <p:nvPr/>
          </p:nvCxnSpPr>
          <p:spPr>
            <a:xfrm flipH="1">
              <a:off x="4283927" y="6457593"/>
              <a:ext cx="3767" cy="60497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2B9F6060-673F-4B53-A323-07EAEE3CE9CE}"/>
                </a:ext>
              </a:extLst>
            </p:cNvPr>
            <p:cNvCxnSpPr>
              <a:cxnSpLocks/>
              <a:stCxn id="31" idx="2"/>
            </p:cNvCxnSpPr>
            <p:nvPr/>
          </p:nvCxnSpPr>
          <p:spPr>
            <a:xfrm>
              <a:off x="4287694" y="8422614"/>
              <a:ext cx="3" cy="26106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8C6EA95-DDED-47CB-A0C5-A122B31ADF43}"/>
                </a:ext>
              </a:extLst>
            </p:cNvPr>
            <p:cNvSpPr txBox="1"/>
            <p:nvPr/>
          </p:nvSpPr>
          <p:spPr>
            <a:xfrm>
              <a:off x="2357991" y="8683677"/>
              <a:ext cx="3842495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AU" dirty="0"/>
                <a:t>Best Practice data extraction 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1963971-E20E-432C-BB3B-164F3AC84895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8492687" y="8156151"/>
              <a:ext cx="10570" cy="529937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BC7422E-6A95-4B8D-9229-40ED8735041D}"/>
                </a:ext>
              </a:extLst>
            </p:cNvPr>
            <p:cNvSpPr txBox="1"/>
            <p:nvPr/>
          </p:nvSpPr>
          <p:spPr>
            <a:xfrm>
              <a:off x="6571433" y="8686088"/>
              <a:ext cx="3863648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AU" dirty="0"/>
                <a:t>Best Practice data extraction 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11D087CD-07F4-4241-B4C9-0E79D4019730}"/>
                </a:ext>
              </a:extLst>
            </p:cNvPr>
            <p:cNvCxnSpPr/>
            <p:nvPr/>
          </p:nvCxnSpPr>
          <p:spPr>
            <a:xfrm flipH="1">
              <a:off x="8482111" y="7459225"/>
              <a:ext cx="1" cy="29733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2E79640-0F48-4AB4-8EFF-9D516BB32869}"/>
                </a:ext>
              </a:extLst>
            </p:cNvPr>
            <p:cNvSpPr txBox="1"/>
            <p:nvPr/>
          </p:nvSpPr>
          <p:spPr>
            <a:xfrm>
              <a:off x="6571433" y="7062679"/>
              <a:ext cx="3842504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AU" dirty="0"/>
                <a:t>ARR order audit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3ADBFCFD-8C1A-41D7-9859-9BB846F3FF01}"/>
                </a:ext>
              </a:extLst>
            </p:cNvPr>
            <p:cNvCxnSpPr>
              <a:cxnSpLocks/>
              <a:stCxn id="25" idx="2"/>
              <a:endCxn id="40" idx="0"/>
            </p:cNvCxnSpPr>
            <p:nvPr/>
          </p:nvCxnSpPr>
          <p:spPr>
            <a:xfrm>
              <a:off x="8482111" y="5901514"/>
              <a:ext cx="10574" cy="116116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5380272-E7EC-6C10-E509-CBB5B1CE3B8E}"/>
              </a:ext>
            </a:extLst>
          </p:cNvPr>
          <p:cNvSpPr txBox="1">
            <a:spLocks/>
          </p:cNvSpPr>
          <p:nvPr/>
        </p:nvSpPr>
        <p:spPr>
          <a:xfrm>
            <a:off x="256850" y="105590"/>
            <a:ext cx="537840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lvl="1" algn="just">
              <a:lnSpc>
                <a:spcPct val="115000"/>
              </a:lnSpc>
              <a:spcBef>
                <a:spcPts val="2400"/>
              </a:spcBef>
            </a:pPr>
            <a:r>
              <a:rPr lang="en-AU" sz="3600" b="1" kern="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CONSEP- Study Design</a:t>
            </a: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78012EDD-F615-6D49-0E0F-4E1C98B67DD4}"/>
              </a:ext>
            </a:extLst>
          </p:cNvPr>
          <p:cNvSpPr/>
          <p:nvPr/>
        </p:nvSpPr>
        <p:spPr>
          <a:xfrm>
            <a:off x="4045411" y="2818919"/>
            <a:ext cx="241300" cy="247650"/>
          </a:xfrm>
          <a:prstGeom prst="star5">
            <a:avLst/>
          </a:prstGeom>
          <a:solidFill>
            <a:srgbClr val="EF8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145E6219-7638-D710-FADE-52647C263E6B}"/>
              </a:ext>
            </a:extLst>
          </p:cNvPr>
          <p:cNvSpPr/>
          <p:nvPr/>
        </p:nvSpPr>
        <p:spPr>
          <a:xfrm>
            <a:off x="8203308" y="2855277"/>
            <a:ext cx="241300" cy="247650"/>
          </a:xfrm>
          <a:prstGeom prst="star5">
            <a:avLst/>
          </a:prstGeom>
          <a:solidFill>
            <a:srgbClr val="EF8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8DEC6293-2CAF-7817-AD1F-0E5592652623}"/>
              </a:ext>
            </a:extLst>
          </p:cNvPr>
          <p:cNvSpPr/>
          <p:nvPr/>
        </p:nvSpPr>
        <p:spPr>
          <a:xfrm>
            <a:off x="4972519" y="3389314"/>
            <a:ext cx="241300" cy="247650"/>
          </a:xfrm>
          <a:prstGeom prst="star5">
            <a:avLst/>
          </a:prstGeom>
          <a:solidFill>
            <a:srgbClr val="EF8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A5C2A7-C5CC-4EA2-8534-1D68EC4310DE}"/>
              </a:ext>
            </a:extLst>
          </p:cNvPr>
          <p:cNvCxnSpPr>
            <a:cxnSpLocks/>
          </p:cNvCxnSpPr>
          <p:nvPr/>
        </p:nvCxnSpPr>
        <p:spPr>
          <a:xfrm>
            <a:off x="256850" y="1287054"/>
            <a:ext cx="8865885" cy="0"/>
          </a:xfrm>
          <a:prstGeom prst="line">
            <a:avLst/>
          </a:prstGeom>
          <a:ln w="76200">
            <a:solidFill>
              <a:srgbClr val="EF80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Graphic 5">
            <a:extLst>
              <a:ext uri="{FF2B5EF4-FFF2-40B4-BE49-F238E27FC236}">
                <a16:creationId xmlns:a16="http://schemas.microsoft.com/office/drawing/2014/main" id="{C19457C4-28F9-4A64-8C18-B00591B8965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8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74123" y="6370679"/>
            <a:ext cx="2124075" cy="404495"/>
          </a:xfrm>
          <a:prstGeom prst="rect">
            <a:avLst/>
          </a:prstGeom>
        </p:spPr>
      </p:pic>
      <p:sp>
        <p:nvSpPr>
          <p:cNvPr id="2" name="Star: 5 Points 1">
            <a:extLst>
              <a:ext uri="{FF2B5EF4-FFF2-40B4-BE49-F238E27FC236}">
                <a16:creationId xmlns:a16="http://schemas.microsoft.com/office/drawing/2014/main" id="{87345BAB-C1AD-BAC7-B7C6-521CCF70F54E}"/>
              </a:ext>
            </a:extLst>
          </p:cNvPr>
          <p:cNvSpPr/>
          <p:nvPr/>
        </p:nvSpPr>
        <p:spPr>
          <a:xfrm>
            <a:off x="4448492" y="5347118"/>
            <a:ext cx="241300" cy="247650"/>
          </a:xfrm>
          <a:prstGeom prst="star5">
            <a:avLst/>
          </a:prstGeom>
          <a:solidFill>
            <a:srgbClr val="EF8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3" name="Picture 2" descr="A colorful circular gauge with a needle&#10;&#10;Description automatically generated with medium confidence">
            <a:extLst>
              <a:ext uri="{FF2B5EF4-FFF2-40B4-BE49-F238E27FC236}">
                <a16:creationId xmlns:a16="http://schemas.microsoft.com/office/drawing/2014/main" id="{6D26D4DF-BE56-F4EE-CC1F-593A03E03D56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1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9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5157">
            <a:off x="9368489" y="-3182393"/>
            <a:ext cx="6005830" cy="5987415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61566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D5380272-E7EC-6C10-E509-CBB5B1CE3B8E}"/>
              </a:ext>
            </a:extLst>
          </p:cNvPr>
          <p:cNvSpPr txBox="1">
            <a:spLocks/>
          </p:cNvSpPr>
          <p:nvPr/>
        </p:nvSpPr>
        <p:spPr>
          <a:xfrm>
            <a:off x="165538" y="24951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lvl="1" algn="just">
              <a:lnSpc>
                <a:spcPct val="115000"/>
              </a:lnSpc>
              <a:spcBef>
                <a:spcPts val="2400"/>
              </a:spcBef>
            </a:pPr>
            <a:r>
              <a:rPr lang="en-AU" sz="3600" b="1" kern="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What to do as a participating GP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236A311-AC83-956A-1DD6-782B685F9E5C}"/>
              </a:ext>
            </a:extLst>
          </p:cNvPr>
          <p:cNvCxnSpPr>
            <a:cxnSpLocks/>
          </p:cNvCxnSpPr>
          <p:nvPr/>
        </p:nvCxnSpPr>
        <p:spPr>
          <a:xfrm>
            <a:off x="288748" y="1460596"/>
            <a:ext cx="9125840" cy="0"/>
          </a:xfrm>
          <a:prstGeom prst="line">
            <a:avLst/>
          </a:prstGeom>
          <a:ln w="76200">
            <a:solidFill>
              <a:srgbClr val="EF80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phic 5">
            <a:extLst>
              <a:ext uri="{FF2B5EF4-FFF2-40B4-BE49-F238E27FC236}">
                <a16:creationId xmlns:a16="http://schemas.microsoft.com/office/drawing/2014/main" id="{5F72AE17-2774-4CF9-8CF6-31277293328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8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93369" y="6278158"/>
            <a:ext cx="2124075" cy="404495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F9C6371-8356-40EA-9FD9-5EF71DA2D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05" y="1990616"/>
            <a:ext cx="10745176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AU" sz="2400" dirty="0">
                <a:solidFill>
                  <a:srgbClr val="0070C0"/>
                </a:solidFill>
              </a:rPr>
              <a:t>Who to screen</a:t>
            </a:r>
            <a:endParaRPr lang="en-AU" sz="2400" dirty="0">
              <a:ea typeface="Calibri"/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en-AU" sz="2400" dirty="0"/>
              <a:t>Minimum x 2 readings of </a:t>
            </a:r>
            <a:r>
              <a:rPr lang="en-US" sz="2400" b="1" dirty="0"/>
              <a:t>BP ≥ 140/90</a:t>
            </a:r>
            <a:r>
              <a:rPr lang="en-US" sz="2400" dirty="0"/>
              <a:t> (systolic blood pressure ≥ 140 or diastolic blood pressure ≥90) </a:t>
            </a:r>
            <a:endParaRPr lang="en-US" sz="2400" dirty="0">
              <a:ea typeface="Calibri"/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en-US" sz="2400" b="1" dirty="0"/>
              <a:t>OR ≥ 4 BP-lowering drugs</a:t>
            </a:r>
            <a:endParaRPr lang="en-US" sz="2400" b="1" dirty="0">
              <a:ea typeface="Calibri"/>
              <a:cs typeface="Calibri"/>
            </a:endParaRPr>
          </a:p>
          <a:p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AU" sz="2400" dirty="0">
                <a:solidFill>
                  <a:srgbClr val="0070C0"/>
                </a:solidFill>
              </a:rPr>
              <a:t>Who to refer</a:t>
            </a:r>
            <a:endParaRPr lang="en-AU" sz="2400" dirty="0">
              <a:ea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AU" sz="2400" b="1" dirty="0"/>
              <a:t>ARR ≥ 70 - </a:t>
            </a:r>
            <a:r>
              <a:rPr lang="en-AU" sz="2400" dirty="0"/>
              <a:t>refer to endocrinologist</a:t>
            </a:r>
            <a:endParaRPr lang="en-AU" sz="2400">
              <a:solidFill>
                <a:srgbClr val="1E439B"/>
              </a:solidFill>
              <a:ea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AU" sz="2400" b="1" i="0" dirty="0">
                <a:solidFill>
                  <a:srgbClr val="242424"/>
                </a:solidFill>
                <a:effectLst/>
                <a:latin typeface="Aptos"/>
              </a:rPr>
              <a:t>ARR ≥ 20 + on interfering medications - </a:t>
            </a:r>
            <a:r>
              <a:rPr lang="en-AU" sz="2400" dirty="0"/>
              <a:t>refer to endocrinologist</a:t>
            </a:r>
            <a:endParaRPr lang="en-AU" sz="2400" dirty="0">
              <a:solidFill>
                <a:srgbClr val="1E439B"/>
              </a:solidFill>
              <a:ea typeface="Calibri" panose="020F0502020204030204"/>
              <a:cs typeface="Calibri" panose="020F0502020204030204"/>
            </a:endParaRPr>
          </a:p>
          <a:p>
            <a:pPr lvl="1">
              <a:lnSpc>
                <a:spcPct val="110000"/>
              </a:lnSpc>
            </a:pP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en-AU" sz="2400" dirty="0">
                <a:solidFill>
                  <a:srgbClr val="0070C0"/>
                </a:solidFill>
              </a:rPr>
              <a:t>Patient referred back from Endocrinologist</a:t>
            </a:r>
            <a:r>
              <a:rPr lang="en-AU" sz="2400" dirty="0"/>
              <a:t>: </a:t>
            </a:r>
            <a:r>
              <a:rPr lang="en-AU" sz="2400" dirty="0">
                <a:solidFill>
                  <a:srgbClr val="FF0000"/>
                </a:solidFill>
              </a:rPr>
              <a:t>record their diagnosis in Best Practice </a:t>
            </a:r>
            <a:r>
              <a:rPr lang="en-AU" sz="2400" dirty="0"/>
              <a:t>and keep managing at general practice</a:t>
            </a:r>
            <a:endParaRPr lang="en-AU" sz="2400" dirty="0">
              <a:ea typeface="Calibri"/>
              <a:cs typeface="Calibri"/>
            </a:endParaRPr>
          </a:p>
          <a:p>
            <a:endParaRPr lang="en-AU" dirty="0"/>
          </a:p>
          <a:p>
            <a:endParaRPr lang="en-AU" dirty="0"/>
          </a:p>
        </p:txBody>
      </p:sp>
      <p:pic>
        <p:nvPicPr>
          <p:cNvPr id="2" name="Picture 1" descr="A colorful circular gauge with a needle&#10;&#10;Description automatically generated with medium confidence">
            <a:extLst>
              <a:ext uri="{FF2B5EF4-FFF2-40B4-BE49-F238E27FC236}">
                <a16:creationId xmlns:a16="http://schemas.microsoft.com/office/drawing/2014/main" id="{17EC5E49-AA46-6BE3-A882-B7B748CDCF7F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1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9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5157">
            <a:off x="9368489" y="-3182393"/>
            <a:ext cx="6005830" cy="5987415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</a:effectLst>
        </p:spPr>
      </p:pic>
      <p:sp>
        <p:nvSpPr>
          <p:cNvPr id="3" name="TextBox 6">
            <a:extLst>
              <a:ext uri="{FF2B5EF4-FFF2-40B4-BE49-F238E27FC236}">
                <a16:creationId xmlns:a16="http://schemas.microsoft.com/office/drawing/2014/main" id="{F1C75342-6DCB-047B-A586-5F857F72B459}"/>
              </a:ext>
            </a:extLst>
          </p:cNvPr>
          <p:cNvSpPr txBox="1"/>
          <p:nvPr/>
        </p:nvSpPr>
        <p:spPr>
          <a:xfrm>
            <a:off x="8801817" y="3202353"/>
            <a:ext cx="2281062" cy="193899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</a:rPr>
              <a:t>Interfering meds</a:t>
            </a:r>
            <a:r>
              <a:rPr lang="en-AU" sz="24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>
              <a:defRPr/>
            </a:pPr>
            <a:r>
              <a:rPr lang="en-AU" sz="1600" dirty="0"/>
              <a:t>Diuretic</a:t>
            </a:r>
          </a:p>
          <a:p>
            <a:pPr>
              <a:defRPr/>
            </a:pPr>
            <a:r>
              <a:rPr lang="en-AU" sz="1600" dirty="0"/>
              <a:t>MR antagonist</a:t>
            </a:r>
          </a:p>
          <a:p>
            <a:pPr>
              <a:defRPr/>
            </a:pPr>
            <a:r>
              <a:rPr lang="en-AU" sz="1600" dirty="0"/>
              <a:t>ACE inhibitor</a:t>
            </a:r>
          </a:p>
          <a:p>
            <a:pPr>
              <a:defRPr/>
            </a:pPr>
            <a:r>
              <a:rPr lang="en-AU" sz="1600" dirty="0"/>
              <a:t>Ang II receptor blocker Dihydropyridine calcium channel blocker</a:t>
            </a:r>
          </a:p>
        </p:txBody>
      </p:sp>
    </p:spTree>
    <p:extLst>
      <p:ext uri="{BB962C8B-B14F-4D97-AF65-F5344CB8AC3E}">
        <p14:creationId xmlns:p14="http://schemas.microsoft.com/office/powerpoint/2010/main" val="286331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colorful circular gauge with a needle&#10;&#10;Description automatically generated with medium confidence">
            <a:extLst>
              <a:ext uri="{FF2B5EF4-FFF2-40B4-BE49-F238E27FC236}">
                <a16:creationId xmlns:a16="http://schemas.microsoft.com/office/drawing/2014/main" id="{80786BAA-C6B8-AD1C-0DA5-5E2E96F354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9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00000">
            <a:off x="9292834" y="-3159446"/>
            <a:ext cx="6005830" cy="5987415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</a:effectLst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EBF611E-E3FC-49E9-D4DA-5303DEECBD41}"/>
              </a:ext>
            </a:extLst>
          </p:cNvPr>
          <p:cNvCxnSpPr>
            <a:cxnSpLocks/>
            <a:endCxn id="284" idx="0"/>
          </p:cNvCxnSpPr>
          <p:nvPr/>
        </p:nvCxnSpPr>
        <p:spPr>
          <a:xfrm>
            <a:off x="1155023" y="4134995"/>
            <a:ext cx="0" cy="40536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11033746-DC9A-F389-DBB5-2AC57A2DA917}"/>
              </a:ext>
            </a:extLst>
          </p:cNvPr>
          <p:cNvSpPr/>
          <p:nvPr/>
        </p:nvSpPr>
        <p:spPr>
          <a:xfrm>
            <a:off x="5887278" y="1778300"/>
            <a:ext cx="4807670" cy="1772234"/>
          </a:xfrm>
          <a:prstGeom prst="roundRect">
            <a:avLst>
              <a:gd name="adj" fmla="val 7418"/>
            </a:avLst>
          </a:prstGeom>
          <a:gradFill flip="none" rotWithShape="1">
            <a:gsLst>
              <a:gs pos="0">
                <a:srgbClr val="EA6E64">
                  <a:tint val="66000"/>
                  <a:satMod val="160000"/>
                </a:srgbClr>
              </a:gs>
              <a:gs pos="50000">
                <a:srgbClr val="EA6E64">
                  <a:tint val="44500"/>
                  <a:satMod val="160000"/>
                </a:srgbClr>
              </a:gs>
              <a:gs pos="100000">
                <a:srgbClr val="EA6E64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B5403FD8-74D2-8A46-AE1B-2664B9A0FC9C}"/>
              </a:ext>
            </a:extLst>
          </p:cNvPr>
          <p:cNvCxnSpPr>
            <a:cxnSpLocks/>
          </p:cNvCxnSpPr>
          <p:nvPr/>
        </p:nvCxnSpPr>
        <p:spPr>
          <a:xfrm>
            <a:off x="1258717" y="5025837"/>
            <a:ext cx="763571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8B9BF05-35ED-97B4-D0E1-23D27A58A91F}"/>
              </a:ext>
            </a:extLst>
          </p:cNvPr>
          <p:cNvSpPr/>
          <p:nvPr/>
        </p:nvSpPr>
        <p:spPr>
          <a:xfrm>
            <a:off x="2041141" y="1778294"/>
            <a:ext cx="2073897" cy="3808429"/>
          </a:xfrm>
          <a:prstGeom prst="roundRect">
            <a:avLst>
              <a:gd name="adj" fmla="val 7627"/>
            </a:avLst>
          </a:prstGeom>
          <a:solidFill>
            <a:srgbClr val="FBF7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79B1F03-6547-6E7C-C5CC-87123E6369C8}"/>
              </a:ext>
            </a:extLst>
          </p:cNvPr>
          <p:cNvSpPr/>
          <p:nvPr/>
        </p:nvSpPr>
        <p:spPr>
          <a:xfrm>
            <a:off x="274403" y="1788501"/>
            <a:ext cx="1704676" cy="2460389"/>
          </a:xfrm>
          <a:prstGeom prst="roundRect">
            <a:avLst>
              <a:gd name="adj" fmla="val 8156"/>
            </a:avLst>
          </a:prstGeom>
          <a:solidFill>
            <a:srgbClr val="CCFF66">
              <a:tint val="66000"/>
              <a:satMod val="1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61FEF2-45B1-7683-65F2-2F4530A18600}"/>
              </a:ext>
            </a:extLst>
          </p:cNvPr>
          <p:cNvSpPr/>
          <p:nvPr/>
        </p:nvSpPr>
        <p:spPr>
          <a:xfrm>
            <a:off x="4199881" y="1797147"/>
            <a:ext cx="1621410" cy="1574277"/>
          </a:xfrm>
          <a:prstGeom prst="roundRect">
            <a:avLst>
              <a:gd name="adj" fmla="val 4613"/>
            </a:avLst>
          </a:prstGeom>
          <a:gradFill flip="none" rotWithShape="1">
            <a:gsLst>
              <a:gs pos="0">
                <a:srgbClr val="F79A11">
                  <a:tint val="66000"/>
                  <a:satMod val="160000"/>
                </a:srgbClr>
              </a:gs>
              <a:gs pos="50000">
                <a:srgbClr val="F79A11">
                  <a:tint val="44500"/>
                  <a:satMod val="160000"/>
                </a:srgbClr>
              </a:gs>
              <a:gs pos="100000">
                <a:srgbClr val="F79A11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2013CE-24B6-BC99-A285-573E003F65CF}"/>
              </a:ext>
            </a:extLst>
          </p:cNvPr>
          <p:cNvSpPr txBox="1"/>
          <p:nvPr/>
        </p:nvSpPr>
        <p:spPr>
          <a:xfrm>
            <a:off x="274953" y="1842548"/>
            <a:ext cx="1710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>
                <a:solidFill>
                  <a:srgbClr val="234299"/>
                </a:solidFill>
              </a:rPr>
              <a:t>Who to Screen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70F431-58D9-73B7-71F4-33D972695BB0}"/>
              </a:ext>
            </a:extLst>
          </p:cNvPr>
          <p:cNvSpPr txBox="1"/>
          <p:nvPr/>
        </p:nvSpPr>
        <p:spPr>
          <a:xfrm>
            <a:off x="1909167" y="1859872"/>
            <a:ext cx="2347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rgbClr val="234299"/>
                </a:solidFill>
              </a:rPr>
              <a:t>Results Interpretation</a:t>
            </a:r>
          </a:p>
        </p:txBody>
      </p:sp>
      <p:sp>
        <p:nvSpPr>
          <p:cNvPr id="16" name="Freeform 9">
            <a:extLst>
              <a:ext uri="{FF2B5EF4-FFF2-40B4-BE49-F238E27FC236}">
                <a16:creationId xmlns:a16="http://schemas.microsoft.com/office/drawing/2014/main" id="{7EEA6587-1317-CD9D-A7E6-54F3F2ED3A07}"/>
              </a:ext>
            </a:extLst>
          </p:cNvPr>
          <p:cNvSpPr/>
          <p:nvPr/>
        </p:nvSpPr>
        <p:spPr>
          <a:xfrm>
            <a:off x="2177829" y="2265945"/>
            <a:ext cx="1828800" cy="370194"/>
          </a:xfrm>
          <a:prstGeom prst="rect">
            <a:avLst/>
          </a:prstGeom>
          <a:solidFill>
            <a:srgbClr val="03A59D"/>
          </a:solidFill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ARR </a:t>
            </a:r>
            <a:r>
              <a:rPr lang="en-GB" sz="2000" b="1" dirty="0">
                <a:solidFill>
                  <a:schemeClr val="bg1"/>
                </a:solidFill>
                <a:latin typeface="Calibri" panose="020F0502020204030204"/>
              </a:rPr>
              <a:t>&gt;70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BA0446-4C69-8A36-F484-DBB2C3675304}"/>
              </a:ext>
            </a:extLst>
          </p:cNvPr>
          <p:cNvSpPr txBox="1"/>
          <p:nvPr/>
        </p:nvSpPr>
        <p:spPr>
          <a:xfrm>
            <a:off x="4514886" y="1842548"/>
            <a:ext cx="1117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234299"/>
                </a:solidFill>
              </a:rPr>
              <a:t>Referral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66009C-2A57-A82E-C7D7-797C1C30E766}"/>
              </a:ext>
            </a:extLst>
          </p:cNvPr>
          <p:cNvSpPr txBox="1"/>
          <p:nvPr/>
        </p:nvSpPr>
        <p:spPr>
          <a:xfrm>
            <a:off x="6655036" y="1842548"/>
            <a:ext cx="3239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234299"/>
                </a:solidFill>
              </a:rPr>
              <a:t>Confirmation and Sub-Typing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56785E-EDED-4478-158A-7CDA23B919D0}"/>
              </a:ext>
            </a:extLst>
          </p:cNvPr>
          <p:cNvSpPr txBox="1"/>
          <p:nvPr/>
        </p:nvSpPr>
        <p:spPr>
          <a:xfrm>
            <a:off x="9968075" y="2032251"/>
            <a:ext cx="918351" cy="691446"/>
          </a:xfrm>
          <a:prstGeom prst="rect">
            <a:avLst/>
          </a:prstGeom>
          <a:noFill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>
            <a:defPPr>
              <a:defRPr lang="en-US"/>
            </a:defPPr>
            <a:lvl1pPr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1400"/>
            </a:lvl1pPr>
            <a:lvl2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pPr marL="0" marR="0" lvl="0" indent="0" algn="ctr" defTabSz="6223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Unilateral</a:t>
            </a:r>
          </a:p>
          <a:p>
            <a:pPr marL="0" marR="0" lvl="0" indent="0" algn="ctr" defTabSz="6223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disease</a:t>
            </a:r>
          </a:p>
        </p:txBody>
      </p:sp>
      <p:sp>
        <p:nvSpPr>
          <p:cNvPr id="29" name="Freeform 23">
            <a:extLst>
              <a:ext uri="{FF2B5EF4-FFF2-40B4-BE49-F238E27FC236}">
                <a16:creationId xmlns:a16="http://schemas.microsoft.com/office/drawing/2014/main" id="{EB65E22E-2C1B-B18D-0AF1-7078E6DABB29}"/>
              </a:ext>
            </a:extLst>
          </p:cNvPr>
          <p:cNvSpPr/>
          <p:nvPr/>
        </p:nvSpPr>
        <p:spPr>
          <a:xfrm>
            <a:off x="5029447" y="4103310"/>
            <a:ext cx="3157978" cy="1043762"/>
          </a:xfrm>
          <a:prstGeom prst="flowChartTerminator">
            <a:avLst/>
          </a:prstGeom>
          <a:solidFill>
            <a:srgbClr val="03A59D"/>
          </a:solidFill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General practice care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D6C9EF9-8740-E57F-DF94-1A1DD4FAD40E}"/>
              </a:ext>
            </a:extLst>
          </p:cNvPr>
          <p:cNvSpPr txBox="1"/>
          <p:nvPr/>
        </p:nvSpPr>
        <p:spPr>
          <a:xfrm>
            <a:off x="8753027" y="3168890"/>
            <a:ext cx="914399" cy="390395"/>
          </a:xfrm>
          <a:prstGeom prst="rect">
            <a:avLst/>
          </a:prstGeom>
          <a:noFill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>
            <a:defPPr>
              <a:defRPr lang="en-US"/>
            </a:defPPr>
            <a:lvl1pPr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1400"/>
            </a:lvl1pPr>
            <a:lvl2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Bilateral disease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D437625-9501-8AC4-DDA2-5ABF555B3686}"/>
              </a:ext>
            </a:extLst>
          </p:cNvPr>
          <p:cNvSpPr txBox="1"/>
          <p:nvPr/>
        </p:nvSpPr>
        <p:spPr>
          <a:xfrm>
            <a:off x="10155477" y="2945322"/>
            <a:ext cx="746860" cy="563446"/>
          </a:xfrm>
          <a:prstGeom prst="rect">
            <a:avLst/>
          </a:prstGeom>
          <a:noFill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>
            <a:defPPr>
              <a:defRPr lang="en-US"/>
            </a:defPPr>
            <a:lvl1pPr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1400"/>
            </a:lvl1pPr>
            <a:lvl2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Surgery declined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6A4B68E-EB71-6ECE-665E-247C125DD028}"/>
              </a:ext>
            </a:extLst>
          </p:cNvPr>
          <p:cNvSpPr txBox="1"/>
          <p:nvPr/>
        </p:nvSpPr>
        <p:spPr>
          <a:xfrm>
            <a:off x="5745876" y="3135732"/>
            <a:ext cx="963889" cy="505967"/>
          </a:xfrm>
          <a:prstGeom prst="rect">
            <a:avLst/>
          </a:prstGeom>
          <a:noFill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>
            <a:defPPr>
              <a:defRPr lang="en-US"/>
            </a:defPPr>
            <a:lvl1pPr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1400"/>
            </a:lvl1pPr>
            <a:lvl2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AU" i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N</a:t>
            </a:r>
            <a:r>
              <a:rPr lang="en-US" i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egative</a:t>
            </a:r>
            <a:endParaRPr kumimoji="0" lang="en-US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42559C56-9101-0060-29F6-853D05D27661}"/>
              </a:ext>
            </a:extLst>
          </p:cNvPr>
          <p:cNvSpPr txBox="1"/>
          <p:nvPr/>
        </p:nvSpPr>
        <p:spPr>
          <a:xfrm>
            <a:off x="7602915" y="2230460"/>
            <a:ext cx="977053" cy="933905"/>
          </a:xfrm>
          <a:prstGeom prst="flowChartDocument">
            <a:avLst/>
          </a:prstGeom>
          <a:solidFill>
            <a:srgbClr val="B10F51"/>
          </a:solidFill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>
            <a:defPPr>
              <a:defRPr lang="en-US"/>
            </a:defPPr>
            <a:lvl1pPr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1400"/>
            </a:lvl1pPr>
            <a:lvl2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 diagnosis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0C14A411-1ECD-768C-4F5F-71C69941B1B5}"/>
              </a:ext>
            </a:extLst>
          </p:cNvPr>
          <p:cNvSpPr txBox="1"/>
          <p:nvPr/>
        </p:nvSpPr>
        <p:spPr>
          <a:xfrm>
            <a:off x="10845559" y="3649296"/>
            <a:ext cx="949654" cy="390395"/>
          </a:xfrm>
          <a:prstGeom prst="rect">
            <a:avLst/>
          </a:prstGeom>
          <a:noFill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>
            <a:defPPr>
              <a:defRPr lang="en-US"/>
            </a:defPPr>
            <a:lvl1pPr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1400"/>
            </a:lvl1pPr>
            <a:lvl2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pPr marL="0" marR="0" lvl="0" indent="0" algn="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Surgery completed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A331564-519A-5027-2BCF-2C66F969E62F}"/>
              </a:ext>
            </a:extLst>
          </p:cNvPr>
          <p:cNvGrpSpPr/>
          <p:nvPr/>
        </p:nvGrpSpPr>
        <p:grpSpPr>
          <a:xfrm>
            <a:off x="495146" y="4540355"/>
            <a:ext cx="1319753" cy="989818"/>
            <a:chOff x="1159494" y="4590854"/>
            <a:chExt cx="1319753" cy="989818"/>
          </a:xfrm>
          <a:solidFill>
            <a:srgbClr val="03A59D"/>
          </a:solidFill>
        </p:grpSpPr>
        <p:sp>
          <p:nvSpPr>
            <p:cNvPr id="284" name="Diamond 283">
              <a:extLst>
                <a:ext uri="{FF2B5EF4-FFF2-40B4-BE49-F238E27FC236}">
                  <a16:creationId xmlns:a16="http://schemas.microsoft.com/office/drawing/2014/main" id="{8FF4721E-1624-D956-F662-4CA960B2F8E7}"/>
                </a:ext>
              </a:extLst>
            </p:cNvPr>
            <p:cNvSpPr/>
            <p:nvPr/>
          </p:nvSpPr>
          <p:spPr>
            <a:xfrm>
              <a:off x="1159494" y="4590854"/>
              <a:ext cx="1319753" cy="989818"/>
            </a:xfrm>
            <a:prstGeom prst="diamond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39FB989-D473-3AF0-5A6C-C4FD61CCAFC7}"/>
                </a:ext>
              </a:extLst>
            </p:cNvPr>
            <p:cNvSpPr txBox="1"/>
            <p:nvPr/>
          </p:nvSpPr>
          <p:spPr>
            <a:xfrm>
              <a:off x="1300901" y="4788819"/>
              <a:ext cx="106522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Measure ARR</a:t>
              </a:r>
              <a:endPara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8" name="TextBox 87">
            <a:extLst>
              <a:ext uri="{FF2B5EF4-FFF2-40B4-BE49-F238E27FC236}">
                <a16:creationId xmlns:a16="http://schemas.microsoft.com/office/drawing/2014/main" id="{0FC2C7E2-A07D-E819-A2AD-EBEC5E21583A}"/>
              </a:ext>
            </a:extLst>
          </p:cNvPr>
          <p:cNvSpPr txBox="1"/>
          <p:nvPr/>
        </p:nvSpPr>
        <p:spPr>
          <a:xfrm>
            <a:off x="6991784" y="2364305"/>
            <a:ext cx="630025" cy="215275"/>
          </a:xfrm>
          <a:prstGeom prst="rect">
            <a:avLst/>
          </a:prstGeom>
          <a:noFill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>
            <a:defPPr>
              <a:defRPr lang="en-US"/>
            </a:defPPr>
            <a:lvl1pPr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1400"/>
            </a:lvl1pPr>
            <a:lvl2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AU" i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Positive</a:t>
            </a:r>
            <a:endParaRPr kumimoji="0" lang="en-US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2F8AA3-5DBD-BBA2-B7C7-49AC28A72162}"/>
              </a:ext>
            </a:extLst>
          </p:cNvPr>
          <p:cNvSpPr/>
          <p:nvPr/>
        </p:nvSpPr>
        <p:spPr>
          <a:xfrm>
            <a:off x="485719" y="2193072"/>
            <a:ext cx="1338607" cy="798836"/>
          </a:xfrm>
          <a:prstGeom prst="rect">
            <a:avLst/>
          </a:prstGeom>
          <a:solidFill>
            <a:srgbClr val="03A59D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BP ≥ 140/90 (treated or untreated)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0160805-921B-F6E4-9397-F9FA43393A57}"/>
              </a:ext>
            </a:extLst>
          </p:cNvPr>
          <p:cNvSpPr/>
          <p:nvPr/>
        </p:nvSpPr>
        <p:spPr>
          <a:xfrm>
            <a:off x="487510" y="3267738"/>
            <a:ext cx="1335024" cy="829550"/>
          </a:xfrm>
          <a:prstGeom prst="rect">
            <a:avLst/>
          </a:prstGeom>
          <a:solidFill>
            <a:srgbClr val="03A59D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≥4 BP lowering drugs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8E34E3C0-0593-A2B9-9272-07C0773BF922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4006629" y="2451042"/>
            <a:ext cx="249811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B931E5C6-4011-285D-0D52-2A9B224BCA2B}"/>
              </a:ext>
            </a:extLst>
          </p:cNvPr>
          <p:cNvCxnSpPr>
            <a:cxnSpLocks/>
          </p:cNvCxnSpPr>
          <p:nvPr/>
        </p:nvCxnSpPr>
        <p:spPr>
          <a:xfrm>
            <a:off x="3973636" y="2928371"/>
            <a:ext cx="273378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D3C3ED67-6B2A-C3FA-614C-F4B90E4752A5}"/>
              </a:ext>
            </a:extLst>
          </p:cNvPr>
          <p:cNvCxnSpPr>
            <a:cxnSpLocks/>
          </p:cNvCxnSpPr>
          <p:nvPr/>
        </p:nvCxnSpPr>
        <p:spPr>
          <a:xfrm>
            <a:off x="3700259" y="4342392"/>
            <a:ext cx="1385740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50D36A91-9E7D-817A-1D29-4194AE5E0B93}"/>
              </a:ext>
            </a:extLst>
          </p:cNvPr>
          <p:cNvCxnSpPr>
            <a:cxnSpLocks/>
          </p:cNvCxnSpPr>
          <p:nvPr/>
        </p:nvCxnSpPr>
        <p:spPr>
          <a:xfrm>
            <a:off x="3700259" y="4832586"/>
            <a:ext cx="1338606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06C7A727-32CD-B613-71D8-1C5DE271C6C2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6608436" y="2937791"/>
            <a:ext cx="0" cy="1165519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5F17A4E3-B1A0-4696-0951-161FF174F464}"/>
              </a:ext>
            </a:extLst>
          </p:cNvPr>
          <p:cNvCxnSpPr>
            <a:cxnSpLocks/>
            <a:endCxn id="269" idx="1"/>
          </p:cNvCxnSpPr>
          <p:nvPr/>
        </p:nvCxnSpPr>
        <p:spPr>
          <a:xfrm>
            <a:off x="9997364" y="2702914"/>
            <a:ext cx="689729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A5E65D06-C4BC-D7A5-1327-CD6CD53C4C4A}"/>
              </a:ext>
            </a:extLst>
          </p:cNvPr>
          <p:cNvCxnSpPr>
            <a:cxnSpLocks/>
          </p:cNvCxnSpPr>
          <p:nvPr/>
        </p:nvCxnSpPr>
        <p:spPr>
          <a:xfrm flipH="1">
            <a:off x="8140284" y="3918179"/>
            <a:ext cx="527900" cy="452486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812C794C-52BE-C476-C7C2-3401CDE95E88}"/>
              </a:ext>
            </a:extLst>
          </p:cNvPr>
          <p:cNvCxnSpPr>
            <a:cxnSpLocks/>
            <a:stCxn id="264" idx="2"/>
            <a:endCxn id="31" idx="0"/>
          </p:cNvCxnSpPr>
          <p:nvPr/>
        </p:nvCxnSpPr>
        <p:spPr>
          <a:xfrm flipH="1">
            <a:off x="9610869" y="3003198"/>
            <a:ext cx="7075" cy="629083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08D1260B-BA60-AC1B-377B-BA5EF67237FC}"/>
              </a:ext>
            </a:extLst>
          </p:cNvPr>
          <p:cNvCxnSpPr>
            <a:cxnSpLocks/>
            <a:endCxn id="162" idx="1"/>
          </p:cNvCxnSpPr>
          <p:nvPr/>
        </p:nvCxnSpPr>
        <p:spPr>
          <a:xfrm>
            <a:off x="7018495" y="2697413"/>
            <a:ext cx="584420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C45DBE3C-15A2-8439-CA60-612C8F51D1DE}"/>
              </a:ext>
            </a:extLst>
          </p:cNvPr>
          <p:cNvCxnSpPr>
            <a:cxnSpLocks/>
            <a:stCxn id="162" idx="3"/>
            <a:endCxn id="263" idx="1"/>
          </p:cNvCxnSpPr>
          <p:nvPr/>
        </p:nvCxnSpPr>
        <p:spPr>
          <a:xfrm flipV="1">
            <a:off x="8579968" y="2696001"/>
            <a:ext cx="297180" cy="1412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3104AB78-B2D1-D9F2-9697-57641B4963B0}"/>
              </a:ext>
            </a:extLst>
          </p:cNvPr>
          <p:cNvCxnSpPr>
            <a:cxnSpLocks/>
          </p:cNvCxnSpPr>
          <p:nvPr/>
        </p:nvCxnSpPr>
        <p:spPr>
          <a:xfrm flipH="1">
            <a:off x="10647814" y="3079201"/>
            <a:ext cx="527902" cy="556174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7" name="Connector: Elbow 316">
            <a:extLst>
              <a:ext uri="{FF2B5EF4-FFF2-40B4-BE49-F238E27FC236}">
                <a16:creationId xmlns:a16="http://schemas.microsoft.com/office/drawing/2014/main" id="{EE1FA2BA-43A8-3820-0BB9-EA353EC90097}"/>
              </a:ext>
            </a:extLst>
          </p:cNvPr>
          <p:cNvCxnSpPr>
            <a:cxnSpLocks/>
            <a:stCxn id="270" idx="3"/>
            <a:endCxn id="29" idx="3"/>
          </p:cNvCxnSpPr>
          <p:nvPr/>
        </p:nvCxnSpPr>
        <p:spPr>
          <a:xfrm flipH="1">
            <a:off x="8187425" y="2692558"/>
            <a:ext cx="3431349" cy="1932633"/>
          </a:xfrm>
          <a:prstGeom prst="bentConnector3">
            <a:avLst>
              <a:gd name="adj1" fmla="val -6662"/>
            </a:avLst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D84EB040-38BC-D8FC-A957-768BCB8074B8}"/>
              </a:ext>
            </a:extLst>
          </p:cNvPr>
          <p:cNvGrpSpPr/>
          <p:nvPr/>
        </p:nvGrpSpPr>
        <p:grpSpPr>
          <a:xfrm>
            <a:off x="9992650" y="4767241"/>
            <a:ext cx="1310327" cy="992523"/>
            <a:chOff x="10058399" y="3258966"/>
            <a:chExt cx="1310327" cy="992523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0151CD8-1723-1894-B432-60F0B69FB785}"/>
                </a:ext>
              </a:extLst>
            </p:cNvPr>
            <p:cNvSpPr txBox="1"/>
            <p:nvPr/>
          </p:nvSpPr>
          <p:spPr>
            <a:xfrm>
              <a:off x="10099650" y="3595759"/>
              <a:ext cx="1234440" cy="307777"/>
            </a:xfrm>
            <a:prstGeom prst="rect">
              <a:avLst/>
            </a:prstGeom>
            <a:solidFill>
              <a:srgbClr val="03A59D"/>
            </a:solidFill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Primary care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D933923-52A7-F422-7A3F-940D5C26F7A0}"/>
                </a:ext>
              </a:extLst>
            </p:cNvPr>
            <p:cNvSpPr txBox="1"/>
            <p:nvPr/>
          </p:nvSpPr>
          <p:spPr>
            <a:xfrm>
              <a:off x="10099651" y="3904270"/>
              <a:ext cx="1234440" cy="307777"/>
            </a:xfrm>
            <a:prstGeom prst="rect">
              <a:avLst/>
            </a:prstGeom>
            <a:solidFill>
              <a:srgbClr val="B10F5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Specialist care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C581958-E91C-C358-0355-816F11BB0CE2}"/>
                </a:ext>
              </a:extLst>
            </p:cNvPr>
            <p:cNvSpPr txBox="1"/>
            <p:nvPr/>
          </p:nvSpPr>
          <p:spPr>
            <a:xfrm>
              <a:off x="10099651" y="3258966"/>
              <a:ext cx="967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Legend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2CADCA6-AD94-19B4-FFD1-024C5E068F5B}"/>
                </a:ext>
              </a:extLst>
            </p:cNvPr>
            <p:cNvSpPr/>
            <p:nvPr/>
          </p:nvSpPr>
          <p:spPr>
            <a:xfrm>
              <a:off x="10058399" y="3299380"/>
              <a:ext cx="1310327" cy="952109"/>
            </a:xfrm>
            <a:prstGeom prst="rect">
              <a:avLst/>
            </a:prstGeom>
            <a:noFill/>
            <a:ln>
              <a:solidFill>
                <a:srgbClr val="2342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4AF60AF8-CD38-67B9-6712-11BBF70D142C}"/>
              </a:ext>
            </a:extLst>
          </p:cNvPr>
          <p:cNvGrpSpPr/>
          <p:nvPr/>
        </p:nvGrpSpPr>
        <p:grpSpPr>
          <a:xfrm>
            <a:off x="5962691" y="2221360"/>
            <a:ext cx="1300899" cy="961534"/>
            <a:chOff x="5637228" y="801278"/>
            <a:chExt cx="1300899" cy="961534"/>
          </a:xfrm>
          <a:solidFill>
            <a:srgbClr val="B10F51"/>
          </a:solidFill>
        </p:grpSpPr>
        <p:sp>
          <p:nvSpPr>
            <p:cNvPr id="256" name="Diamond 255">
              <a:extLst>
                <a:ext uri="{FF2B5EF4-FFF2-40B4-BE49-F238E27FC236}">
                  <a16:creationId xmlns:a16="http://schemas.microsoft.com/office/drawing/2014/main" id="{DFCAA743-33CD-9A4B-DC0C-21C93E48231E}"/>
                </a:ext>
              </a:extLst>
            </p:cNvPr>
            <p:cNvSpPr/>
            <p:nvPr/>
          </p:nvSpPr>
          <p:spPr>
            <a:xfrm>
              <a:off x="5637228" y="801278"/>
              <a:ext cx="1300899" cy="961534"/>
            </a:xfrm>
            <a:prstGeom prst="diamond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975481A5-1E5E-1399-97B6-402B638BDD1A}"/>
                </a:ext>
              </a:extLst>
            </p:cNvPr>
            <p:cNvSpPr txBox="1"/>
            <p:nvPr/>
          </p:nvSpPr>
          <p:spPr>
            <a:xfrm>
              <a:off x="5685935" y="915976"/>
              <a:ext cx="1195632" cy="7571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Saline suppression test</a:t>
              </a:r>
            </a:p>
          </p:txBody>
        </p:sp>
      </p:grp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ABC45346-4FC9-5437-ACBB-50CB1BB1FAC3}"/>
              </a:ext>
            </a:extLst>
          </p:cNvPr>
          <p:cNvCxnSpPr>
            <a:cxnSpLocks/>
          </p:cNvCxnSpPr>
          <p:nvPr/>
        </p:nvCxnSpPr>
        <p:spPr>
          <a:xfrm>
            <a:off x="5717599" y="2700286"/>
            <a:ext cx="263951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reeform 12">
            <a:extLst>
              <a:ext uri="{FF2B5EF4-FFF2-40B4-BE49-F238E27FC236}">
                <a16:creationId xmlns:a16="http://schemas.microsoft.com/office/drawing/2014/main" id="{AEAB485A-EF4E-278E-B440-14C874B52C71}"/>
              </a:ext>
            </a:extLst>
          </p:cNvPr>
          <p:cNvSpPr/>
          <p:nvPr/>
        </p:nvSpPr>
        <p:spPr>
          <a:xfrm>
            <a:off x="4292634" y="2238785"/>
            <a:ext cx="1453246" cy="960709"/>
          </a:xfrm>
          <a:prstGeom prst="rect">
            <a:avLst/>
          </a:prstGeom>
          <a:solidFill>
            <a:srgbClr val="B10F51"/>
          </a:solidFill>
          <a:ln w="57150">
            <a:solidFill>
              <a:srgbClr val="03A59D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Endocrine hypertension service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62" name="Group 261">
            <a:extLst>
              <a:ext uri="{FF2B5EF4-FFF2-40B4-BE49-F238E27FC236}">
                <a16:creationId xmlns:a16="http://schemas.microsoft.com/office/drawing/2014/main" id="{C797BC5A-60A4-1467-6DF4-4A59FCF95CCB}"/>
              </a:ext>
            </a:extLst>
          </p:cNvPr>
          <p:cNvGrpSpPr/>
          <p:nvPr/>
        </p:nvGrpSpPr>
        <p:grpSpPr>
          <a:xfrm>
            <a:off x="8877148" y="2193081"/>
            <a:ext cx="1487865" cy="1005840"/>
            <a:chOff x="5637228" y="801278"/>
            <a:chExt cx="1300899" cy="961534"/>
          </a:xfrm>
          <a:solidFill>
            <a:srgbClr val="B10F51"/>
          </a:solidFill>
        </p:grpSpPr>
        <p:sp>
          <p:nvSpPr>
            <p:cNvPr id="263" name="Diamond 262">
              <a:extLst>
                <a:ext uri="{FF2B5EF4-FFF2-40B4-BE49-F238E27FC236}">
                  <a16:creationId xmlns:a16="http://schemas.microsoft.com/office/drawing/2014/main" id="{817029D4-8863-5F89-B7C7-F813D317BA7A}"/>
                </a:ext>
              </a:extLst>
            </p:cNvPr>
            <p:cNvSpPr/>
            <p:nvPr/>
          </p:nvSpPr>
          <p:spPr>
            <a:xfrm>
              <a:off x="5637228" y="801278"/>
              <a:ext cx="1300899" cy="961534"/>
            </a:xfrm>
            <a:prstGeom prst="diamond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4" name="TextBox 263">
              <a:extLst>
                <a:ext uri="{FF2B5EF4-FFF2-40B4-BE49-F238E27FC236}">
                  <a16:creationId xmlns:a16="http://schemas.microsoft.com/office/drawing/2014/main" id="{39AB8075-E838-AAAC-3941-DA6E789A0640}"/>
                </a:ext>
              </a:extLst>
            </p:cNvPr>
            <p:cNvSpPr txBox="1"/>
            <p:nvPr/>
          </p:nvSpPr>
          <p:spPr>
            <a:xfrm>
              <a:off x="5687119" y="1063769"/>
              <a:ext cx="1195632" cy="5119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Adrenal vein sampling</a:t>
              </a:r>
            </a:p>
          </p:txBody>
        </p:sp>
      </p:grp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54B94039-40C5-14E7-54DE-0CF5B6A624C0}"/>
              </a:ext>
            </a:extLst>
          </p:cNvPr>
          <p:cNvGrpSpPr/>
          <p:nvPr/>
        </p:nvGrpSpPr>
        <p:grpSpPr>
          <a:xfrm>
            <a:off x="10687093" y="2296776"/>
            <a:ext cx="1035378" cy="812276"/>
            <a:chOff x="10493605" y="848413"/>
            <a:chExt cx="1035378" cy="812276"/>
          </a:xfrm>
          <a:solidFill>
            <a:srgbClr val="B10F51"/>
          </a:solidFill>
        </p:grpSpPr>
        <p:sp>
          <p:nvSpPr>
            <p:cNvPr id="269" name="Diamond 268">
              <a:extLst>
                <a:ext uri="{FF2B5EF4-FFF2-40B4-BE49-F238E27FC236}">
                  <a16:creationId xmlns:a16="http://schemas.microsoft.com/office/drawing/2014/main" id="{6D34B8E7-3F0B-A3CB-6EFD-1E3014A539CE}"/>
                </a:ext>
              </a:extLst>
            </p:cNvPr>
            <p:cNvSpPr/>
            <p:nvPr/>
          </p:nvSpPr>
          <p:spPr>
            <a:xfrm>
              <a:off x="10493605" y="848413"/>
              <a:ext cx="1035378" cy="812276"/>
            </a:xfrm>
            <a:prstGeom prst="diamond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0" name="TextBox 269">
              <a:extLst>
                <a:ext uri="{FF2B5EF4-FFF2-40B4-BE49-F238E27FC236}">
                  <a16:creationId xmlns:a16="http://schemas.microsoft.com/office/drawing/2014/main" id="{73DE886C-3800-D258-F647-FAB00C01F919}"/>
                </a:ext>
              </a:extLst>
            </p:cNvPr>
            <p:cNvSpPr txBox="1"/>
            <p:nvPr/>
          </p:nvSpPr>
          <p:spPr>
            <a:xfrm>
              <a:off x="10580017" y="1087229"/>
              <a:ext cx="845269" cy="3139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Surgery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FAC9C774-4DC3-8057-2423-B4645730EAA5}"/>
              </a:ext>
            </a:extLst>
          </p:cNvPr>
          <p:cNvSpPr txBox="1"/>
          <p:nvPr/>
        </p:nvSpPr>
        <p:spPr>
          <a:xfrm>
            <a:off x="8596429" y="3632281"/>
            <a:ext cx="2028879" cy="734673"/>
          </a:xfrm>
          <a:prstGeom prst="rect">
            <a:avLst/>
          </a:prstGeom>
          <a:solidFill>
            <a:srgbClr val="B10F51"/>
          </a:solidFill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>
            <a:defPPr>
              <a:defRPr lang="en-US"/>
            </a:defPPr>
            <a:lvl1pPr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1400"/>
            </a:lvl1pPr>
            <a:lvl2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Mineralocorticoid receptor antagonist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87238D3-8D17-2005-A8A8-3547435645A0}"/>
              </a:ext>
            </a:extLst>
          </p:cNvPr>
          <p:cNvSpPr txBox="1"/>
          <p:nvPr/>
        </p:nvSpPr>
        <p:spPr>
          <a:xfrm>
            <a:off x="974110" y="2937629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or</a:t>
            </a:r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id="{807FD404-F7AF-5A86-A321-14B8135F5775}"/>
              </a:ext>
            </a:extLst>
          </p:cNvPr>
          <p:cNvSpPr/>
          <p:nvPr/>
        </p:nvSpPr>
        <p:spPr>
          <a:xfrm>
            <a:off x="2177829" y="3644889"/>
            <a:ext cx="1828800" cy="868680"/>
          </a:xfrm>
          <a:prstGeom prst="rect">
            <a:avLst/>
          </a:prstGeom>
          <a:solidFill>
            <a:srgbClr val="03A59D"/>
          </a:solidFill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algn="ctr" defTabSz="622300">
              <a:spcBef>
                <a:spcPct val="0"/>
              </a:spcBef>
              <a:defRPr/>
            </a:pPr>
            <a:r>
              <a:rPr lang="en-GB" sz="2000" b="1" dirty="0">
                <a:solidFill>
                  <a:schemeClr val="bg1"/>
                </a:solidFill>
                <a:latin typeface="Calibri" panose="020F0502020204030204"/>
              </a:rPr>
              <a:t>ARR &lt;70</a:t>
            </a:r>
          </a:p>
          <a:p>
            <a:pPr algn="ctr" defTabSz="622300">
              <a:spcBef>
                <a:spcPct val="0"/>
              </a:spcBef>
              <a:defRPr/>
            </a:pPr>
            <a:r>
              <a:rPr lang="en-GB" u="sng" dirty="0">
                <a:solidFill>
                  <a:schemeClr val="bg1"/>
                </a:solidFill>
                <a:latin typeface="Calibri" panose="020F0502020204030204"/>
              </a:rPr>
              <a:t>not</a:t>
            </a:r>
            <a:r>
              <a:rPr lang="en-GB" dirty="0">
                <a:solidFill>
                  <a:schemeClr val="bg1"/>
                </a:solidFill>
                <a:latin typeface="Calibri" panose="020F0502020204030204"/>
              </a:rPr>
              <a:t> on interfering medication</a:t>
            </a:r>
            <a:endParaRPr lang="en-GB" sz="2000" dirty="0">
              <a:solidFill>
                <a:schemeClr val="bg1"/>
              </a:solidFill>
              <a:latin typeface="Calibri" panose="020F0502020204030204"/>
            </a:endParaRPr>
          </a:p>
        </p:txBody>
      </p:sp>
      <p:sp>
        <p:nvSpPr>
          <p:cNvPr id="20" name="Freeform 9">
            <a:extLst>
              <a:ext uri="{FF2B5EF4-FFF2-40B4-BE49-F238E27FC236}">
                <a16:creationId xmlns:a16="http://schemas.microsoft.com/office/drawing/2014/main" id="{0F721B5B-0478-2EEA-EE7C-8710E6941C69}"/>
              </a:ext>
            </a:extLst>
          </p:cNvPr>
          <p:cNvSpPr/>
          <p:nvPr/>
        </p:nvSpPr>
        <p:spPr>
          <a:xfrm>
            <a:off x="2177829" y="4583605"/>
            <a:ext cx="1828800" cy="868680"/>
          </a:xfrm>
          <a:prstGeom prst="rect">
            <a:avLst/>
          </a:prstGeom>
          <a:solidFill>
            <a:srgbClr val="03A59D"/>
          </a:solidFill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marL="0" marR="0" lvl="0" indent="0" algn="ctr" defTabSz="622300" rtl="0" eaLnBrk="1" fontAlgn="auto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chemeClr val="bg1"/>
                </a:solidFill>
                <a:latin typeface="Calibri" panose="020F0502020204030204"/>
              </a:rPr>
              <a:t>ARR &lt;20</a:t>
            </a:r>
          </a:p>
          <a:p>
            <a:pPr marL="0" marR="0" lvl="0" indent="0" algn="ctr" defTabSz="622300" rtl="0" eaLnBrk="1" fontAlgn="auto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1"/>
                </a:solidFill>
                <a:latin typeface="Calibri" panose="020F0502020204030204"/>
              </a:rPr>
              <a:t>on interfering medication</a:t>
            </a:r>
            <a:endParaRPr lang="en-GB" sz="2000" dirty="0">
              <a:solidFill>
                <a:schemeClr val="bg1"/>
              </a:solidFill>
              <a:latin typeface="Calibri" panose="020F0502020204030204"/>
            </a:endParaRPr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DA84E5F5-F33F-3708-D9E4-CD5545E9426C}"/>
              </a:ext>
            </a:extLst>
          </p:cNvPr>
          <p:cNvSpPr/>
          <p:nvPr/>
        </p:nvSpPr>
        <p:spPr>
          <a:xfrm>
            <a:off x="2177829" y="2706174"/>
            <a:ext cx="1828800" cy="868680"/>
          </a:xfrm>
          <a:prstGeom prst="rect">
            <a:avLst/>
          </a:prstGeom>
          <a:solidFill>
            <a:srgbClr val="03A59D"/>
          </a:solidFill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marL="0" marR="0" lvl="0" indent="0" algn="ctr" defTabSz="622300" rtl="0" eaLnBrk="1" fontAlgn="auto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ARR </a:t>
            </a:r>
            <a:r>
              <a:rPr lang="en-GB" sz="2000" b="1" dirty="0">
                <a:solidFill>
                  <a:schemeClr val="bg1"/>
                </a:solidFill>
                <a:latin typeface="Calibri" panose="020F0502020204030204"/>
              </a:rPr>
              <a:t>≥20 </a:t>
            </a:r>
          </a:p>
          <a:p>
            <a:pPr marL="0" marR="0" lvl="0" indent="0" algn="ctr" defTabSz="622300" rtl="0" eaLnBrk="1" fontAlgn="auto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1"/>
                </a:solidFill>
                <a:latin typeface="Calibri" panose="020F0502020204030204"/>
              </a:rPr>
              <a:t>on interfering medication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41EE91C-74DB-2DA2-8D8C-C992830A92F4}"/>
              </a:ext>
            </a:extLst>
          </p:cNvPr>
          <p:cNvSpPr txBox="1">
            <a:spLocks/>
          </p:cNvSpPr>
          <p:nvPr/>
        </p:nvSpPr>
        <p:spPr>
          <a:xfrm>
            <a:off x="-4121" y="-5572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lvl="1" algn="just">
              <a:lnSpc>
                <a:spcPct val="115000"/>
              </a:lnSpc>
              <a:spcBef>
                <a:spcPts val="2400"/>
              </a:spcBef>
            </a:pPr>
            <a:r>
              <a:rPr lang="en-AU" sz="3600" b="1" kern="0" dirty="0">
                <a:latin typeface="+mj-lt"/>
                <a:cs typeface="Times New Roman" panose="02020603050405020304" pitchFamily="18" charset="0"/>
              </a:rPr>
              <a:t>Primary Aldosteronism Diagnostic Pathway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FD79904-83B7-2CD1-2E3C-C3A306D7F03D}"/>
              </a:ext>
            </a:extLst>
          </p:cNvPr>
          <p:cNvCxnSpPr>
            <a:cxnSpLocks/>
          </p:cNvCxnSpPr>
          <p:nvPr/>
        </p:nvCxnSpPr>
        <p:spPr>
          <a:xfrm>
            <a:off x="344988" y="968077"/>
            <a:ext cx="8990398" cy="0"/>
          </a:xfrm>
          <a:prstGeom prst="line">
            <a:avLst/>
          </a:prstGeom>
          <a:ln w="76200">
            <a:solidFill>
              <a:srgbClr val="EF80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5">
            <a:extLst>
              <a:ext uri="{FF2B5EF4-FFF2-40B4-BE49-F238E27FC236}">
                <a16:creationId xmlns:a16="http://schemas.microsoft.com/office/drawing/2014/main" id="{EF9C7734-D10B-AC06-3E00-7701F1BFCCB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8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378" y="6341954"/>
            <a:ext cx="2124075" cy="404495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34B81E2-861F-DF5B-FDD9-15E2006FDD0D}"/>
              </a:ext>
            </a:extLst>
          </p:cNvPr>
          <p:cNvSpPr/>
          <p:nvPr/>
        </p:nvSpPr>
        <p:spPr>
          <a:xfrm>
            <a:off x="2057636" y="1778294"/>
            <a:ext cx="2027609" cy="385197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2754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5">
            <a:extLst>
              <a:ext uri="{FF2B5EF4-FFF2-40B4-BE49-F238E27FC236}">
                <a16:creationId xmlns:a16="http://schemas.microsoft.com/office/drawing/2014/main" id="{5F72AE17-2774-4CF9-8CF6-31277293328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8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93369" y="6278158"/>
            <a:ext cx="2124075" cy="404495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F9C6371-8356-40EA-9FD9-5EF71DA2D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17" y="1494692"/>
            <a:ext cx="4470220" cy="4481419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AU" sz="3200" dirty="0"/>
              <a:t>Using the GBR Pathology Ordering Window</a:t>
            </a:r>
          </a:p>
          <a:p>
            <a:pPr>
              <a:lnSpc>
                <a:spcPct val="120000"/>
              </a:lnSpc>
            </a:pPr>
            <a:r>
              <a:rPr lang="en-AU" sz="3300" dirty="0"/>
              <a:t>Select clinical contexts  </a:t>
            </a:r>
            <a:r>
              <a:rPr lang="en-AU" sz="3300" dirty="0">
                <a:solidFill>
                  <a:schemeClr val="accent1">
                    <a:lumMod val="75000"/>
                  </a:schemeClr>
                </a:solidFill>
              </a:rPr>
              <a:t>‘hypertension (diagnosis)’ </a:t>
            </a:r>
            <a:r>
              <a:rPr lang="en-AU" sz="3300" dirty="0"/>
              <a:t>or </a:t>
            </a:r>
            <a:r>
              <a:rPr lang="en-AU" sz="3300" dirty="0">
                <a:solidFill>
                  <a:schemeClr val="accent1">
                    <a:lumMod val="75000"/>
                  </a:schemeClr>
                </a:solidFill>
              </a:rPr>
              <a:t>‘hypertension (monitoring)</a:t>
            </a:r>
            <a:r>
              <a:rPr lang="en-AU" sz="3300" dirty="0"/>
              <a:t>’</a:t>
            </a:r>
          </a:p>
          <a:p>
            <a:pPr>
              <a:lnSpc>
                <a:spcPct val="120000"/>
              </a:lnSpc>
            </a:pPr>
            <a:r>
              <a:rPr lang="en-AU" sz="3300" dirty="0"/>
              <a:t>Tick </a:t>
            </a:r>
            <a:r>
              <a:rPr lang="en-AU" sz="3300" dirty="0">
                <a:solidFill>
                  <a:schemeClr val="accent1">
                    <a:lumMod val="75000"/>
                  </a:schemeClr>
                </a:solidFill>
              </a:rPr>
              <a:t>‘renin, aldosterone’</a:t>
            </a:r>
          </a:p>
          <a:p>
            <a:pPr>
              <a:lnSpc>
                <a:spcPct val="120000"/>
              </a:lnSpc>
            </a:pPr>
            <a:r>
              <a:rPr lang="en-AU" sz="3300" dirty="0"/>
              <a:t>Add additional tests</a:t>
            </a:r>
          </a:p>
          <a:p>
            <a:pPr>
              <a:lnSpc>
                <a:spcPct val="120000"/>
              </a:lnSpc>
            </a:pPr>
            <a:r>
              <a:rPr lang="en-AU" sz="3300" dirty="0"/>
              <a:t>Print and send</a:t>
            </a:r>
          </a:p>
          <a:p>
            <a:pPr marL="0" indent="0">
              <a:buNone/>
            </a:pPr>
            <a:endParaRPr lang="en-AU" sz="3300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  <a:cs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ADECBC-4F4E-AF55-4FD3-54B179EEB41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lvl="1" algn="just">
              <a:lnSpc>
                <a:spcPct val="115000"/>
              </a:lnSpc>
              <a:spcBef>
                <a:spcPts val="2400"/>
              </a:spcBef>
            </a:pPr>
            <a:r>
              <a:rPr lang="en-AU" sz="3600" b="1" kern="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Ordering ARR – Intervention Arm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7DCCF59-1291-5724-47E5-3072952971B4}"/>
              </a:ext>
            </a:extLst>
          </p:cNvPr>
          <p:cNvCxnSpPr>
            <a:cxnSpLocks/>
          </p:cNvCxnSpPr>
          <p:nvPr/>
        </p:nvCxnSpPr>
        <p:spPr>
          <a:xfrm>
            <a:off x="429117" y="1027459"/>
            <a:ext cx="8267014" cy="0"/>
          </a:xfrm>
          <a:prstGeom prst="line">
            <a:avLst/>
          </a:prstGeom>
          <a:ln w="76200">
            <a:solidFill>
              <a:srgbClr val="EF80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olorful circular gauge with a needle&#10;&#10;Description automatically generated with medium confidence">
            <a:extLst>
              <a:ext uri="{FF2B5EF4-FFF2-40B4-BE49-F238E27FC236}">
                <a16:creationId xmlns:a16="http://schemas.microsoft.com/office/drawing/2014/main" id="{1EA37CF9-82DC-658E-7061-F3641637F8C0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1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9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5157">
            <a:off x="9368489" y="-3182393"/>
            <a:ext cx="6005830" cy="5987415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</a:effectLst>
        </p:spPr>
      </p:pic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982F3BBA-BE25-F96C-3E44-1C6E1514C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863" y="1239307"/>
            <a:ext cx="6245342" cy="4918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459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orful circular gauge with a needle&#10;&#10;Description automatically generated with medium confidence">
            <a:extLst>
              <a:ext uri="{FF2B5EF4-FFF2-40B4-BE49-F238E27FC236}">
                <a16:creationId xmlns:a16="http://schemas.microsoft.com/office/drawing/2014/main" id="{0B02B7A2-08F4-9487-BB6E-9F6701B6B54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1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9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7919">
            <a:off x="9369923" y="-3194751"/>
            <a:ext cx="6005830" cy="5987415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</a:effectLst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D5380272-E7EC-6C10-E509-CBB5B1CE3B8E}"/>
              </a:ext>
            </a:extLst>
          </p:cNvPr>
          <p:cNvSpPr txBox="1">
            <a:spLocks/>
          </p:cNvSpPr>
          <p:nvPr/>
        </p:nvSpPr>
        <p:spPr>
          <a:xfrm>
            <a:off x="256850" y="105590"/>
            <a:ext cx="961559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lvl="1" algn="just">
              <a:lnSpc>
                <a:spcPct val="120000"/>
              </a:lnSpc>
            </a:pPr>
            <a:r>
              <a:rPr lang="en-AU" sz="3600" b="1" kern="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Crunching the Conn Syndrome Numbers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A5C2A7-C5CC-4EA2-8534-1D68EC4310DE}"/>
              </a:ext>
            </a:extLst>
          </p:cNvPr>
          <p:cNvCxnSpPr>
            <a:cxnSpLocks/>
          </p:cNvCxnSpPr>
          <p:nvPr/>
        </p:nvCxnSpPr>
        <p:spPr>
          <a:xfrm>
            <a:off x="352295" y="1229815"/>
            <a:ext cx="8865885" cy="0"/>
          </a:xfrm>
          <a:prstGeom prst="line">
            <a:avLst/>
          </a:prstGeom>
          <a:ln w="76200">
            <a:solidFill>
              <a:srgbClr val="EF80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Graphic 5">
            <a:extLst>
              <a:ext uri="{FF2B5EF4-FFF2-40B4-BE49-F238E27FC236}">
                <a16:creationId xmlns:a16="http://schemas.microsoft.com/office/drawing/2014/main" id="{C19457C4-28F9-4A64-8C18-B00591B89650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8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974123" y="6370679"/>
            <a:ext cx="2124075" cy="404495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71C4A41-E031-B243-B4B2-B244FD692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656" y="1515097"/>
            <a:ext cx="10051793" cy="47997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AU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 many of your patients can you expect to have PA?</a:t>
            </a:r>
            <a:endParaRPr lang="en-AU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AU" sz="2400"/>
              <a:t>Recent research shows that 14% of patients with hypertension have PA</a:t>
            </a:r>
            <a:endParaRPr lang="en-AU" sz="2400">
              <a:ea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AU" sz="2400" dirty="0"/>
              <a:t>This means for each patient you see with hypertension, </a:t>
            </a:r>
            <a:r>
              <a:rPr lang="en-AU" sz="2400" b="1" dirty="0">
                <a:solidFill>
                  <a:srgbClr val="EF8079"/>
                </a:solidFill>
              </a:rPr>
              <a:t>1 in 7 </a:t>
            </a:r>
            <a:r>
              <a:rPr lang="en-AU" sz="2400" dirty="0"/>
              <a:t>likely have undiagnosed PA</a:t>
            </a:r>
          </a:p>
          <a:p>
            <a:pPr>
              <a:lnSpc>
                <a:spcPct val="100000"/>
              </a:lnSpc>
            </a:pPr>
            <a:endParaRPr lang="en-AU" sz="2400" dirty="0"/>
          </a:p>
          <a:p>
            <a:pPr>
              <a:lnSpc>
                <a:spcPct val="100000"/>
              </a:lnSpc>
            </a:pPr>
            <a:endParaRPr lang="en-AU" sz="2400" dirty="0"/>
          </a:p>
          <a:p>
            <a:pPr>
              <a:lnSpc>
                <a:spcPct val="100000"/>
              </a:lnSpc>
            </a:pPr>
            <a:endParaRPr lang="en-AU" sz="2400" dirty="0"/>
          </a:p>
          <a:p>
            <a:pPr marL="0" indent="0" algn="ctr">
              <a:lnSpc>
                <a:spcPct val="100000"/>
              </a:lnSpc>
              <a:buNone/>
            </a:pPr>
            <a:endParaRPr lang="en-AU" sz="2400" dirty="0"/>
          </a:p>
          <a:p>
            <a:pPr marL="457200" indent="0" algn="just">
              <a:lnSpc>
                <a:spcPct val="115000"/>
              </a:lnSpc>
              <a:buNone/>
            </a:pPr>
            <a:endParaRPr lang="en-AU" sz="3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AU" sz="2400" dirty="0"/>
          </a:p>
          <a:p>
            <a:pPr marL="0" indent="0">
              <a:lnSpc>
                <a:spcPct val="100000"/>
              </a:lnSpc>
              <a:buNone/>
            </a:pPr>
            <a:endParaRPr lang="en-AU" sz="2400" dirty="0">
              <a:solidFill>
                <a:srgbClr val="EF8079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AU" sz="2400" dirty="0"/>
              <a:t> </a:t>
            </a:r>
            <a:endParaRPr lang="en-AU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4" descr="Group with solid fill">
            <a:extLst>
              <a:ext uri="{FF2B5EF4-FFF2-40B4-BE49-F238E27FC236}">
                <a16:creationId xmlns:a16="http://schemas.microsoft.com/office/drawing/2014/main" id="{5BDA7796-1729-1B76-6B70-5222DA29CA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7523CB4-D869-DE4A-7D61-255BD62194D5}"/>
              </a:ext>
            </a:extLst>
          </p:cNvPr>
          <p:cNvGrpSpPr/>
          <p:nvPr/>
        </p:nvGrpSpPr>
        <p:grpSpPr>
          <a:xfrm>
            <a:off x="2776552" y="2548807"/>
            <a:ext cx="5996746" cy="3534837"/>
            <a:chOff x="1357745" y="2680853"/>
            <a:chExt cx="8574134" cy="4959928"/>
          </a:xfrm>
        </p:grpSpPr>
        <p:pic>
          <p:nvPicPr>
            <p:cNvPr id="8" name="Graphic 5" descr="Group with solid fill">
              <a:extLst>
                <a:ext uri="{FF2B5EF4-FFF2-40B4-BE49-F238E27FC236}">
                  <a16:creationId xmlns:a16="http://schemas.microsoft.com/office/drawing/2014/main" id="{4B6F0CE1-3930-79B8-AE83-2AAF46A0761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357745" y="2680854"/>
              <a:ext cx="4876800" cy="4959927"/>
            </a:xfrm>
            <a:prstGeom prst="rect">
              <a:avLst/>
            </a:prstGeom>
          </p:spPr>
        </p:pic>
        <p:pic>
          <p:nvPicPr>
            <p:cNvPr id="9" name="Graphic 13" descr="Group with solid fill">
              <a:extLst>
                <a:ext uri="{FF2B5EF4-FFF2-40B4-BE49-F238E27FC236}">
                  <a16:creationId xmlns:a16="http://schemas.microsoft.com/office/drawing/2014/main" id="{0E69BE59-C53E-A6CA-0ABD-D8645C20A09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401681" y="2680853"/>
              <a:ext cx="4876800" cy="4959927"/>
            </a:xfrm>
            <a:prstGeom prst="rect">
              <a:avLst/>
            </a:prstGeom>
          </p:spPr>
        </p:pic>
        <p:pic>
          <p:nvPicPr>
            <p:cNvPr id="11" name="Graphic 14" descr="Woman with solid fill">
              <a:extLst>
                <a:ext uri="{FF2B5EF4-FFF2-40B4-BE49-F238E27FC236}">
                  <a16:creationId xmlns:a16="http://schemas.microsoft.com/office/drawing/2014/main" id="{69EC0708-6C99-6A21-5709-D69087E2E5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6975895" y="3604403"/>
              <a:ext cx="2955984" cy="3099757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067956D-8B88-215F-7CBA-4A37D1601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90971"/>
            <a:ext cx="12192000" cy="646331"/>
          </a:xfrm>
          <a:prstGeom prst="rect">
            <a:avLst/>
          </a:prstGeom>
          <a:solidFill>
            <a:srgbClr val="21419B"/>
          </a:solidFill>
          <a:ln>
            <a:noFill/>
          </a:ln>
        </p:spPr>
        <p:txBody>
          <a:bodyPr wrap="square">
            <a:spAutoFit/>
          </a:bodyPr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3600" b="1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                The task now is to find</a:t>
            </a:r>
            <a:r>
              <a:rPr lang="en-AU" altLang="en-US" sz="36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those </a:t>
            </a:r>
            <a:r>
              <a:rPr lang="en-AU" altLang="en-US" sz="3600" b="1" dirty="0">
                <a:solidFill>
                  <a:srgbClr val="EF8079"/>
                </a:solidFill>
                <a:latin typeface="+mn-lt"/>
                <a:cs typeface="Arial" panose="020B0604020202020204" pitchFamily="34" charset="0"/>
              </a:rPr>
              <a:t>1 in 7 </a:t>
            </a:r>
            <a:r>
              <a:rPr lang="en-AU" altLang="en-US" sz="3600" b="1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patients   </a:t>
            </a:r>
          </a:p>
        </p:txBody>
      </p:sp>
    </p:spTree>
    <p:extLst>
      <p:ext uri="{BB962C8B-B14F-4D97-AF65-F5344CB8AC3E}">
        <p14:creationId xmlns:p14="http://schemas.microsoft.com/office/powerpoint/2010/main" val="38387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D843-4980-06C4-E999-4AB088DC7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240" y="1838643"/>
            <a:ext cx="9144000" cy="2387600"/>
          </a:xfrm>
        </p:spPr>
        <p:txBody>
          <a:bodyPr>
            <a:normAutofit/>
          </a:bodyPr>
          <a:lstStyle/>
          <a:p>
            <a:r>
              <a:rPr lang="en-US" sz="5400" b="1" dirty="0"/>
              <a:t>Thank you!</a:t>
            </a:r>
            <a:br>
              <a:rPr lang="en-US" sz="5400" b="1" dirty="0"/>
            </a:br>
            <a:br>
              <a:rPr lang="en-US" sz="5400" b="1" dirty="0"/>
            </a:br>
            <a:r>
              <a:rPr lang="en-US" sz="5400" b="1" dirty="0"/>
              <a:t>Questions?</a:t>
            </a:r>
            <a:endParaRPr lang="en-AU" sz="5400" b="1" dirty="0"/>
          </a:p>
        </p:txBody>
      </p:sp>
      <p:pic>
        <p:nvPicPr>
          <p:cNvPr id="5" name="Graphic 5">
            <a:extLst>
              <a:ext uri="{FF2B5EF4-FFF2-40B4-BE49-F238E27FC236}">
                <a16:creationId xmlns:a16="http://schemas.microsoft.com/office/drawing/2014/main" id="{08C42B55-529C-AFEF-2580-B5688AA2BA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1956" y="347821"/>
            <a:ext cx="2124075" cy="40449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09D5079B-1E3F-B1DA-A657-68A19D657A1D}"/>
              </a:ext>
            </a:extLst>
          </p:cNvPr>
          <p:cNvGrpSpPr/>
          <p:nvPr/>
        </p:nvGrpSpPr>
        <p:grpSpPr>
          <a:xfrm>
            <a:off x="0" y="5531484"/>
            <a:ext cx="12191999" cy="1326516"/>
            <a:chOff x="0" y="5531484"/>
            <a:chExt cx="12191999" cy="132651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7B7DC75-CDEB-06A1-9A8E-01CEA56C872A}"/>
                </a:ext>
              </a:extLst>
            </p:cNvPr>
            <p:cNvSpPr/>
            <p:nvPr/>
          </p:nvSpPr>
          <p:spPr>
            <a:xfrm>
              <a:off x="997742" y="5531485"/>
              <a:ext cx="11194257" cy="1326515"/>
            </a:xfrm>
            <a:prstGeom prst="rect">
              <a:avLst/>
            </a:prstGeom>
            <a:solidFill>
              <a:srgbClr val="1E439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pic>
          <p:nvPicPr>
            <p:cNvPr id="6" name="Picture 5" descr="A blue background with white text&#10;&#10;Description automatically generated">
              <a:extLst>
                <a:ext uri="{FF2B5EF4-FFF2-40B4-BE49-F238E27FC236}">
                  <a16:creationId xmlns:a16="http://schemas.microsoft.com/office/drawing/2014/main" id="{73932FD5-E0ED-9633-53E2-416567F74D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41" t="25226" r="65302" b="26220"/>
            <a:stretch/>
          </p:blipFill>
          <p:spPr>
            <a:xfrm>
              <a:off x="993962" y="5667566"/>
              <a:ext cx="3933450" cy="1139127"/>
            </a:xfrm>
            <a:prstGeom prst="rect">
              <a:avLst/>
            </a:prstGeom>
          </p:spPr>
        </p:pic>
        <p:pic>
          <p:nvPicPr>
            <p:cNvPr id="9" name="Picture 8" descr="A blue background with white text&#10;&#10;Description automatically generated">
              <a:extLst>
                <a:ext uri="{FF2B5EF4-FFF2-40B4-BE49-F238E27FC236}">
                  <a16:creationId xmlns:a16="http://schemas.microsoft.com/office/drawing/2014/main" id="{5D1778FC-CA6E-53E2-6E16-B807D14D55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785"/>
            <a:stretch/>
          </p:blipFill>
          <p:spPr>
            <a:xfrm flipH="1">
              <a:off x="0" y="5531485"/>
              <a:ext cx="997743" cy="1326515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3158BB-FB27-8F1D-2CEE-DD369966BE78}"/>
                </a:ext>
              </a:extLst>
            </p:cNvPr>
            <p:cNvSpPr/>
            <p:nvPr/>
          </p:nvSpPr>
          <p:spPr>
            <a:xfrm>
              <a:off x="498871" y="5531484"/>
              <a:ext cx="498872" cy="889159"/>
            </a:xfrm>
            <a:prstGeom prst="rect">
              <a:avLst/>
            </a:prstGeom>
            <a:solidFill>
              <a:srgbClr val="1E439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pic>
          <p:nvPicPr>
            <p:cNvPr id="14" name="Picture 13" descr="A blue background with white text&#10;&#10;Description automatically generated">
              <a:extLst>
                <a:ext uri="{FF2B5EF4-FFF2-40B4-BE49-F238E27FC236}">
                  <a16:creationId xmlns:a16="http://schemas.microsoft.com/office/drawing/2014/main" id="{7DE3D0F6-E00E-0B0C-E8DA-E77B9AA285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728" t="24713" r="27926" b="28558"/>
            <a:stretch/>
          </p:blipFill>
          <p:spPr>
            <a:xfrm>
              <a:off x="6730312" y="5788626"/>
              <a:ext cx="2157957" cy="1021380"/>
            </a:xfrm>
            <a:prstGeom prst="rect">
              <a:avLst/>
            </a:prstGeom>
          </p:spPr>
        </p:pic>
        <p:pic>
          <p:nvPicPr>
            <p:cNvPr id="17" name="Picture 16" descr="A blue background with white text&#10;&#10;Description automatically generated">
              <a:extLst>
                <a:ext uri="{FF2B5EF4-FFF2-40B4-BE49-F238E27FC236}">
                  <a16:creationId xmlns:a16="http://schemas.microsoft.com/office/drawing/2014/main" id="{598D545A-48AC-098A-5DAA-D1DE983C78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875" t="31851" r="47909" b="34610"/>
            <a:stretch/>
          </p:blipFill>
          <p:spPr>
            <a:xfrm>
              <a:off x="4738332" y="5890450"/>
              <a:ext cx="1813816" cy="659071"/>
            </a:xfrm>
            <a:prstGeom prst="rect">
              <a:avLst/>
            </a:prstGeom>
          </p:spPr>
        </p:pic>
        <p:pic>
          <p:nvPicPr>
            <p:cNvPr id="19" name="Picture 18" descr="A blue background with white text&#10;&#10;Description automatically generated">
              <a:extLst>
                <a:ext uri="{FF2B5EF4-FFF2-40B4-BE49-F238E27FC236}">
                  <a16:creationId xmlns:a16="http://schemas.microsoft.com/office/drawing/2014/main" id="{C6786248-F8DC-5995-95DA-15DEDA31AA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961" t="29482" r="6595" b="35398"/>
            <a:stretch/>
          </p:blipFill>
          <p:spPr>
            <a:xfrm>
              <a:off x="9093381" y="5788626"/>
              <a:ext cx="2331718" cy="824795"/>
            </a:xfrm>
            <a:prstGeom prst="rect">
              <a:avLst/>
            </a:prstGeom>
          </p:spPr>
        </p:pic>
      </p:grpSp>
      <p:pic>
        <p:nvPicPr>
          <p:cNvPr id="3" name="Picture 2" descr="A colorful circular gauge with a needle&#10;&#10;Description automatically generated with medium confidence">
            <a:extLst>
              <a:ext uri="{FF2B5EF4-FFF2-40B4-BE49-F238E27FC236}">
                <a16:creationId xmlns:a16="http://schemas.microsoft.com/office/drawing/2014/main" id="{9A950237-7224-DAE6-7D3D-2C55DEEEF630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0513">
            <a:off x="9283427" y="-3182394"/>
            <a:ext cx="6005830" cy="598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507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1EC13C8B59C048B18C7533AFC16663" ma:contentTypeVersion="7" ma:contentTypeDescription="Create a new document." ma:contentTypeScope="" ma:versionID="f6e063de65a21cd72afc7fe354e33c9b">
  <xsd:schema xmlns:xsd="http://www.w3.org/2001/XMLSchema" xmlns:xs="http://www.w3.org/2001/XMLSchema" xmlns:p="http://schemas.microsoft.com/office/2006/metadata/properties" xmlns:ns2="093a9f1a-106c-45c0-a904-37d7acfcafa8" targetNamespace="http://schemas.microsoft.com/office/2006/metadata/properties" ma:root="true" ma:fieldsID="e44a17943f9b44410814f6e9467f5971" ns2:_="">
    <xsd:import namespace="093a9f1a-106c-45c0-a904-37d7acfcaf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a9f1a-106c-45c0-a904-37d7acfcaf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9D64A6-32FC-4340-BAE2-0E5AB0997D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803AE5-8251-42B9-A8C0-D7E234075D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3a9f1a-106c-45c0-a904-37d7acfcaf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F9BB65-6B93-4B24-A5F5-8342756D19A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8236</TotalTime>
  <Words>449</Words>
  <Application>Microsoft Office PowerPoint</Application>
  <PresentationFormat>Widescreen</PresentationFormat>
  <Paragraphs>105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Times New Roman</vt:lpstr>
      <vt:lpstr>Office Theme</vt:lpstr>
      <vt:lpstr> A cluster-randomised controlled trial, implementing CONn Syndrome screening and Evaluation in Primary care</vt:lpstr>
      <vt:lpstr>What is CONSEP?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 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Linghan Jia</dc:creator>
  <cp:lastModifiedBy>Linghan Jia</cp:lastModifiedBy>
  <cp:revision>97</cp:revision>
  <dcterms:created xsi:type="dcterms:W3CDTF">2024-01-08T23:04:18Z</dcterms:created>
  <dcterms:modified xsi:type="dcterms:W3CDTF">2024-10-07T06:29:27Z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0x010100FA1EC13C8B59C048B18C7533AFC16663</vt:lpwstr>
  </property>
</Properties>
</file>