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607" r:id="rId5"/>
    <p:sldId id="608" r:id="rId6"/>
    <p:sldId id="596" r:id="rId7"/>
    <p:sldId id="597" r:id="rId8"/>
    <p:sldId id="609" r:id="rId9"/>
    <p:sldId id="284" r:id="rId10"/>
    <p:sldId id="6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A9D84F-6A74-94E0-741A-CB22D129BED2}" name="Linghan Jia" initials="LJ" userId="S::Linghan.Jia@monash.edu::b3c0db96-8559-4992-97f0-09c0e0355249" providerId="AD"/>
  <p188:author id="{1FE34A5A-CF05-909F-3963-CDB5055D56F6}" name="Grace Jensen" initials="GJ" userId="S::Grace.Jensen@utas.edu.au::fb3a83b2-ac3a-4ebb-8a21-c14d2a0df9fb" providerId="AD"/>
  <p188:author id="{4C8BB2D1-5AE4-F30A-DB45-5C989CDA0660}" name="Grace Jensen" initials="GJ" userId="S::grace.jensen_utas.edu.au#ext#@uao365.onmicrosoft.com::40edcf1e-b503-42de-9ee0-9a24cce98f3f" providerId="AD"/>
  <p188:author id="{42DA15FF-0960-0A26-0F35-8C796A3EE862}" name="Jessie Edwards" initials="JE" userId="Jessie Edward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B70"/>
    <a:srgbClr val="EF8079"/>
    <a:srgbClr val="21419B"/>
    <a:srgbClr val="FFFFFF"/>
    <a:srgbClr val="1E439B"/>
    <a:srgbClr val="224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A957-D605-443F-B9C0-BA2E82821C58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0D89F-E798-4948-B4D0-E91F99DF2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79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0D89F-E798-4948-B4D0-E91F99DF2F3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32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PA is actually the most common curable/treatable cause of HT.  Its prevalence varies according to study, but said to be around 10% of all hypertensives and much higher amongst the resistant hypertensives.  Prevalence depends on how hard one looks for the condition.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0D89F-E798-4948-B4D0-E91F99DF2F3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49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en-US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0D89F-E798-4948-B4D0-E91F99DF2F3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33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0D89F-E798-4948-B4D0-E91F99DF2F3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402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0D89F-E798-4948-B4D0-E91F99DF2F3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805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C895-60C0-AE65-204C-39BBF0BF0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105E2-C53E-07D8-4842-1A5E7113A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D6E46-1855-AB43-E72C-BDF57166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73E7F-3A9C-5918-9F00-54ABD436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411B1-DA67-89D6-8621-8FCB72BB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61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E6C0-F26F-8768-A590-A9447309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30C71-8432-188B-0980-CC00752FD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4EFFA-B63B-2ECC-2CE7-A0C58B05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757A3-0AAD-B90D-244E-D97574B7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50C47-7BC0-D4A5-9D25-DDEC4B0F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80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562C0-58AA-49C9-6082-CADDACCA5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9ED93-4F4D-BB3D-F7E8-52F74C8EC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3125C-0629-F479-5353-A98B8741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39D6-F603-8E45-33AC-1124859F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65448-2C0A-C88D-544B-C7E052D7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573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B4B7-A87A-68AC-216B-57934C40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B4894-7811-89F5-BD27-1EE24D7AC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7D87E-A259-E8F0-7BE5-F03BB6C0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D4306-21FD-B531-0D47-1D018B76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FFAB9-94B9-A1DA-547B-C094A4F7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38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74DE-BD4B-2616-0493-45F1A310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6FF25-5ABE-8401-4B80-AB2EBAFB6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A9FE1-53EA-A203-D057-3C04D2A5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BC917-E75E-A6D6-8D37-B14A54AF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58294-85D8-D12F-851A-DCFF92DD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69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3442-7790-4E3C-F317-2AF2719B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5D74E-E848-5BB2-1D91-DC2C40D20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D9F0D-FB8E-601B-DFC6-0C70DA151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86AB7-1669-452B-85A1-C6D5EA54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61C64-E0DF-76CE-DD82-F980B44FE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EB8EC-D11F-D53F-8EC1-ECAB2FA5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630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B338-B7FB-78C5-FB07-F4241742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86A3C-9256-C74A-A43F-3821AB18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DB807-49A4-B7C4-1194-F96E4FC1D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E1068-1B26-C686-2AB4-B3C222A66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5EB1E-383F-2B74-3E42-FF8C34024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3B13D-7F59-9483-CD94-AE5E2745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AF4B7A-8E77-6DD8-0E2B-CE3D505C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D516B-F9CA-B81B-D1EE-A1E17AA1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55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EF57-B165-B0FB-5390-AC65FDFAF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1BD64-0D02-4564-31D6-F281D604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3770D-6BF7-820B-F009-6566628F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98149-4EB2-6D80-60BA-3DC625D1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89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855ED-B07C-9D91-D91B-AABD3BDB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1CF88-B13C-5A16-76E9-7EA3CD02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40B23-1A6D-E5FD-292B-63061CC3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78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E192-8DD9-4507-AB54-C0069D38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D13AF-EB55-4414-81CC-CD8E15D8D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C5541-6245-366F-1E62-9FF597A4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A2120-18D8-4619-C2A1-59224519F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049F-9C97-1F2C-B682-29D07672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C3988-EE2A-0549-3E9A-606FF4B0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6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F7FF-D45A-D092-ABE0-A2D6070E6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C0B18-2F14-560E-C12C-B176F95F0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C21B6-584C-170C-5FDA-0ADBBFC73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586C3-24DA-38A0-9962-88029DAE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01E2F-6C27-06E1-30AA-80BACF83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B8405-D9B6-2C07-4989-24665316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06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54169-C3C1-4382-12C0-01E4E3A9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5F516-579A-B823-16B1-FA48F2453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26535-836E-FE9A-C970-895BBD1B1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700E0-3F7B-444B-85EE-C4F51AED213E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4D21C-A864-61E5-D59A-D9715F902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99193-FE95-68B5-626F-57481E17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D4ABE-7461-40FF-8571-F707601A0A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59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Jun.yang@Hudson.org.au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12" Type="http://schemas.openxmlformats.org/officeDocument/2006/relationships/image" Target="../media/image11.sv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D843-4980-06C4-E999-4AB088DC7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8397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cs typeface="Times New Roman" panose="02020603050405020304" pitchFamily="18" charset="0"/>
              </a:rPr>
              <a:t>Primary aldosteronism </a:t>
            </a:r>
            <a:br>
              <a:rPr lang="en-US" sz="4400" b="1" dirty="0">
                <a:cs typeface="Times New Roman" panose="02020603050405020304" pitchFamily="18" charset="0"/>
              </a:rPr>
            </a:br>
            <a:r>
              <a:rPr lang="en-US" sz="4400" b="1" dirty="0">
                <a:cs typeface="Times New Roman" panose="02020603050405020304" pitchFamily="18" charset="0"/>
              </a:rPr>
              <a:t>(</a:t>
            </a:r>
            <a:r>
              <a:rPr lang="en-US" sz="4400" b="1" kern="0" dirty="0">
                <a:solidFill>
                  <a:srgbClr val="000000"/>
                </a:solidFill>
                <a:cs typeface="Times New Roman" panose="02020603050405020304" pitchFamily="18" charset="0"/>
              </a:rPr>
              <a:t>also known as </a:t>
            </a:r>
            <a:r>
              <a:rPr lang="en-US" sz="4400" b="1" dirty="0">
                <a:cs typeface="Times New Roman" panose="02020603050405020304" pitchFamily="18" charset="0"/>
              </a:rPr>
              <a:t>Conn Syndrome)</a:t>
            </a:r>
            <a:endParaRPr lang="en-AU" sz="4400" b="1" dirty="0"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5E20F-323B-39B6-86CD-0C0E4756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29447"/>
          </a:xfrm>
        </p:spPr>
        <p:txBody>
          <a:bodyPr>
            <a:normAutofit/>
          </a:bodyPr>
          <a:lstStyle/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750CCB1B-6661-F96D-A57D-EA3B3341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283427" y="-3182394"/>
            <a:ext cx="6005830" cy="5987415"/>
          </a:xfrm>
          <a:prstGeom prst="rect">
            <a:avLst/>
          </a:prstGeom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08C42B55-529C-AFEF-2580-B5688AA2B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500" y="231805"/>
            <a:ext cx="3309652" cy="6302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9D5079B-1E3F-B1DA-A657-68A19D657A1D}"/>
              </a:ext>
            </a:extLst>
          </p:cNvPr>
          <p:cNvGrpSpPr/>
          <p:nvPr/>
        </p:nvGrpSpPr>
        <p:grpSpPr>
          <a:xfrm>
            <a:off x="0" y="5531484"/>
            <a:ext cx="12191999" cy="1326516"/>
            <a:chOff x="0" y="5531484"/>
            <a:chExt cx="12191999" cy="132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B7DC75-CDEB-06A1-9A8E-01CEA56C872A}"/>
                </a:ext>
              </a:extLst>
            </p:cNvPr>
            <p:cNvSpPr/>
            <p:nvPr/>
          </p:nvSpPr>
          <p:spPr>
            <a:xfrm>
              <a:off x="997742" y="5531485"/>
              <a:ext cx="11194257" cy="1326515"/>
            </a:xfrm>
            <a:prstGeom prst="rect">
              <a:avLst/>
            </a:prstGeom>
            <a:solidFill>
              <a:srgbClr val="1E43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6" name="Picture 5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73932FD5-E0ED-9633-53E2-416567F74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1" t="25226" r="65302" b="26220"/>
            <a:stretch/>
          </p:blipFill>
          <p:spPr>
            <a:xfrm>
              <a:off x="993962" y="5667566"/>
              <a:ext cx="3933450" cy="1139127"/>
            </a:xfrm>
            <a:prstGeom prst="rect">
              <a:avLst/>
            </a:prstGeom>
          </p:spPr>
        </p:pic>
        <p:pic>
          <p:nvPicPr>
            <p:cNvPr id="9" name="Picture 8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5D1778FC-CA6E-53E2-6E16-B807D14D5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85"/>
            <a:stretch/>
          </p:blipFill>
          <p:spPr>
            <a:xfrm flipH="1">
              <a:off x="0" y="5531485"/>
              <a:ext cx="997743" cy="132651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158BB-FB27-8F1D-2CEE-DD369966BE78}"/>
                </a:ext>
              </a:extLst>
            </p:cNvPr>
            <p:cNvSpPr/>
            <p:nvPr/>
          </p:nvSpPr>
          <p:spPr>
            <a:xfrm>
              <a:off x="498871" y="5531484"/>
              <a:ext cx="498872" cy="889159"/>
            </a:xfrm>
            <a:prstGeom prst="rect">
              <a:avLst/>
            </a:prstGeom>
            <a:solidFill>
              <a:srgbClr val="1E43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4" name="Picture 13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7DE3D0F6-E00E-0B0C-E8DA-E77B9AA28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8" t="24713" r="27926" b="28558"/>
            <a:stretch/>
          </p:blipFill>
          <p:spPr>
            <a:xfrm>
              <a:off x="6730312" y="5788626"/>
              <a:ext cx="2157957" cy="1021380"/>
            </a:xfrm>
            <a:prstGeom prst="rect">
              <a:avLst/>
            </a:prstGeom>
          </p:spPr>
        </p:pic>
        <p:pic>
          <p:nvPicPr>
            <p:cNvPr id="17" name="Picture 16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598D545A-48AC-098A-5DAA-D1DE983C7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5" t="31851" r="47909" b="34610"/>
            <a:stretch/>
          </p:blipFill>
          <p:spPr>
            <a:xfrm>
              <a:off x="4738332" y="5890450"/>
              <a:ext cx="1813816" cy="659071"/>
            </a:xfrm>
            <a:prstGeom prst="rect">
              <a:avLst/>
            </a:prstGeom>
          </p:spPr>
        </p:pic>
        <p:pic>
          <p:nvPicPr>
            <p:cNvPr id="19" name="Picture 18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C6786248-F8DC-5995-95DA-15DEDA31A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1" t="29482" r="6595" b="35398"/>
            <a:stretch/>
          </p:blipFill>
          <p:spPr>
            <a:xfrm>
              <a:off x="9093381" y="5788626"/>
              <a:ext cx="2331718" cy="82479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B0C64E7-0DF6-B734-4B94-F2EBC68FD46A}"/>
              </a:ext>
            </a:extLst>
          </p:cNvPr>
          <p:cNvSpPr txBox="1"/>
          <p:nvPr/>
        </p:nvSpPr>
        <p:spPr>
          <a:xfrm>
            <a:off x="2181061" y="3788201"/>
            <a:ext cx="78298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b="1" dirty="0"/>
              <a:t>A/Prof Jun Yang, MBBS FRACP PhD</a:t>
            </a:r>
          </a:p>
          <a:p>
            <a:pPr algn="ctr"/>
            <a:r>
              <a:rPr lang="en-AU" dirty="0"/>
              <a:t>Consultant Endocrinologist, Monash Health</a:t>
            </a:r>
          </a:p>
          <a:p>
            <a:pPr algn="ctr"/>
            <a:r>
              <a:rPr lang="en-AU" dirty="0"/>
              <a:t>Head, Endocrine Hypertension Group, Hudson Institute of Medical Research</a:t>
            </a:r>
          </a:p>
          <a:p>
            <a:pPr algn="ctr"/>
            <a:r>
              <a:rPr lang="en-AU" dirty="0"/>
              <a:t>Senior Research Fellow, Department of Medicine, Monash University</a:t>
            </a:r>
          </a:p>
          <a:p>
            <a:pPr algn="ctr"/>
            <a:r>
              <a:rPr lang="en-AU" dirty="0">
                <a:hlinkClick r:id="rId8"/>
              </a:rPr>
              <a:t>Jun.yang@Hudson.org.au</a:t>
            </a:r>
            <a:r>
              <a:rPr lang="en-AU" dirty="0"/>
              <a:t> Twitter: @</a:t>
            </a:r>
            <a:r>
              <a:rPr lang="en-AU" dirty="0" err="1"/>
              <a:t>DrJunYang</a:t>
            </a:r>
            <a:endParaRPr lang="en-AU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FB72BD4-8F4D-4763-834C-86D881BFB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230601-B0CD-4D4D-A588-36595D6E45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889" t="15848" r="20159" b="31385"/>
          <a:stretch/>
        </p:blipFill>
        <p:spPr>
          <a:xfrm>
            <a:off x="9920704" y="3370082"/>
            <a:ext cx="1720835" cy="1895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8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1"/>
    </mc:Choice>
    <mc:Fallback xmlns="">
      <p:transition spd="slow" advTm="2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0B02B7A2-08F4-9487-BB6E-9F6701B6B5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283427" y="-3182394"/>
            <a:ext cx="6005830" cy="598741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C12D3A21-3809-306F-5528-EA730964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378" y="6341954"/>
            <a:ext cx="2124075" cy="4044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078D0AC-2046-4D1E-8CA6-A05B90457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>
            <a:fillRect/>
          </a:stretch>
        </p:blipFill>
        <p:spPr bwMode="auto">
          <a:xfrm>
            <a:off x="930616" y="1693510"/>
            <a:ext cx="4357687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FC8280-0E82-4C78-9A5E-862E8D02485B}"/>
              </a:ext>
            </a:extLst>
          </p:cNvPr>
          <p:cNvCxnSpPr>
            <a:cxnSpLocks/>
          </p:cNvCxnSpPr>
          <p:nvPr/>
        </p:nvCxnSpPr>
        <p:spPr>
          <a:xfrm>
            <a:off x="4235392" y="2191322"/>
            <a:ext cx="255800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1">
            <a:extLst>
              <a:ext uri="{FF2B5EF4-FFF2-40B4-BE49-F238E27FC236}">
                <a16:creationId xmlns:a16="http://schemas.microsoft.com/office/drawing/2014/main" id="{576D5168-25AF-4483-A038-A5988B0CF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262" y="1761103"/>
            <a:ext cx="2690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M</a:t>
            </a:r>
            <a:r>
              <a:rPr kumimoji="0" lang="en-A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ineralocorticoid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AU" altLang="en-US" sz="24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R</a:t>
            </a:r>
            <a:r>
              <a:rPr kumimoji="0" lang="en-A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eceptor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(MR)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CA67BC-BCD2-4BD4-8325-2A53059C6FB8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6719452" y="2536916"/>
            <a:ext cx="1040378" cy="106426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A13649B4-6095-421B-8DEC-C431F406D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244" y="3601176"/>
            <a:ext cx="21344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odium retention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Hypertension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(±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hypokalemia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A01E6D-F4DA-4BF5-BC63-B0CD9D3A3504}"/>
              </a:ext>
            </a:extLst>
          </p:cNvPr>
          <p:cNvCxnSpPr>
            <a:cxnSpLocks/>
          </p:cNvCxnSpPr>
          <p:nvPr/>
        </p:nvCxnSpPr>
        <p:spPr>
          <a:xfrm>
            <a:off x="8331251" y="2554557"/>
            <a:ext cx="1105528" cy="100758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1A3BFA-1E71-4886-8729-33CA3BD4C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720" y="3564803"/>
            <a:ext cx="28381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 CV inflammation &amp; fibrosis</a:t>
            </a:r>
            <a:endParaRPr kumimoji="0" lang="en-AU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 R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isk of cardio-metabolic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C93D8-A0D6-4418-AB17-BD5EBA324279}"/>
              </a:ext>
            </a:extLst>
          </p:cNvPr>
          <p:cNvSpPr txBox="1"/>
          <p:nvPr/>
        </p:nvSpPr>
        <p:spPr>
          <a:xfrm>
            <a:off x="8884015" y="2753594"/>
            <a:ext cx="155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Extra-renal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1F695-7F3E-4A65-9B24-2E01353D6848}"/>
              </a:ext>
            </a:extLst>
          </p:cNvPr>
          <p:cNvSpPr txBox="1"/>
          <p:nvPr/>
        </p:nvSpPr>
        <p:spPr>
          <a:xfrm>
            <a:off x="6336815" y="2730003"/>
            <a:ext cx="879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Renal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8E7FF36-E766-4987-AC4F-E353DBD10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970" y="1158736"/>
            <a:ext cx="33824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Autonomous aldosterone production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8ABC9B20-5C60-483F-80E4-718AE2E4C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077" y="6119336"/>
            <a:ext cx="34179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Stowasswer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Physiol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Rev, 2016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Monticone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al, Lancet Diab Endo, 2018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Turcu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A et al, Nature Rev Endo,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89F14-3D5E-4DFB-9EE4-0093E838E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98170"/>
            <a:ext cx="12192000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36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Excess risk decreased by targeted treatment (or cure) of PA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B3743CE-80C1-41F0-8E10-1ED78F98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88" y="-73315"/>
            <a:ext cx="10298628" cy="1325563"/>
          </a:xfrm>
        </p:spPr>
        <p:txBody>
          <a:bodyPr>
            <a:normAutofit/>
          </a:bodyPr>
          <a:lstStyle/>
          <a:p>
            <a:r>
              <a:rPr lang="en-US" sz="3600" b="1" kern="0" dirty="0">
                <a:solidFill>
                  <a:srgbClr val="000000"/>
                </a:solidFill>
                <a:cs typeface="Times New Roman" panose="02020603050405020304" pitchFamily="18" charset="0"/>
              </a:rPr>
              <a:t>Primary aldosteronism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5C203E-6840-4CCD-9B4F-4F04515CDD3A}"/>
              </a:ext>
            </a:extLst>
          </p:cNvPr>
          <p:cNvCxnSpPr>
            <a:cxnSpLocks/>
          </p:cNvCxnSpPr>
          <p:nvPr/>
        </p:nvCxnSpPr>
        <p:spPr>
          <a:xfrm>
            <a:off x="344988" y="968077"/>
            <a:ext cx="8990398" cy="0"/>
          </a:xfrm>
          <a:prstGeom prst="line">
            <a:avLst/>
          </a:prstGeom>
          <a:ln w="76200">
            <a:solidFill>
              <a:srgbClr val="EF80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2050F8-115B-441E-993E-958CCBE00A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0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03"/>
    </mc:Choice>
    <mc:Fallback xmlns="">
      <p:transition spd="slow" advTm="7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0B02B7A2-08F4-9487-BB6E-9F6701B6B5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368489" y="-3182393"/>
            <a:ext cx="6005830" cy="598741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DE8F5-4887-BAFB-6FBD-A1DF4126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88" y="-73315"/>
            <a:ext cx="10298628" cy="1325563"/>
          </a:xfrm>
        </p:spPr>
        <p:txBody>
          <a:bodyPr>
            <a:normAutofit/>
          </a:bodyPr>
          <a:lstStyle/>
          <a:p>
            <a:r>
              <a:rPr lang="en-US" sz="3600" b="1" kern="0">
                <a:solidFill>
                  <a:srgbClr val="000000"/>
                </a:solidFill>
                <a:cs typeface="Times New Roman" panose="02020603050405020304" pitchFamily="18" charset="0"/>
              </a:rPr>
              <a:t>Primary aldosteronism is common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7B4893-8167-409D-96EF-1F7BE52CFA9B}"/>
              </a:ext>
            </a:extLst>
          </p:cNvPr>
          <p:cNvCxnSpPr>
            <a:cxnSpLocks/>
          </p:cNvCxnSpPr>
          <p:nvPr/>
        </p:nvCxnSpPr>
        <p:spPr>
          <a:xfrm>
            <a:off x="344988" y="968077"/>
            <a:ext cx="8990398" cy="0"/>
          </a:xfrm>
          <a:prstGeom prst="line">
            <a:avLst/>
          </a:prstGeom>
          <a:ln w="76200">
            <a:solidFill>
              <a:srgbClr val="EF80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28737B11-8C6D-4F48-86EF-7ED15AFC2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6568" y="6387081"/>
            <a:ext cx="27590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err="1">
                <a:solidFill>
                  <a:srgbClr val="000000"/>
                </a:solidFill>
              </a:rPr>
              <a:t>Libianto</a:t>
            </a:r>
            <a:r>
              <a:rPr lang="en-US" altLang="en-US" sz="1200">
                <a:solidFill>
                  <a:srgbClr val="000000"/>
                </a:solidFill>
              </a:rPr>
              <a:t> R et al, MJA, 2022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E8FE91D-6145-45BC-83CC-88AC7BDDD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91" y="1413765"/>
            <a:ext cx="10023571" cy="4461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Prospective study in GP clinics in Melbourne</a:t>
            </a:r>
          </a:p>
          <a:p>
            <a:pPr lvl="1"/>
            <a:r>
              <a:rPr lang="en-US" dirty="0"/>
              <a:t>247 previously untreated hypertensive patients, with BP ≥ 140/90 mmHg</a:t>
            </a:r>
          </a:p>
          <a:p>
            <a:pPr lvl="1"/>
            <a:r>
              <a:rPr lang="en-US" dirty="0"/>
              <a:t>screened by their GP using a blood test (aldosterone to renin ratio, ARR)</a:t>
            </a:r>
          </a:p>
          <a:p>
            <a:pPr lvl="1" algn="ctr">
              <a:buFont typeface="Wingdings" panose="05000000000000000000" pitchFamily="2" charset="2"/>
              <a:buChar char="à"/>
            </a:pPr>
            <a:r>
              <a:rPr lang="en-US" b="1" dirty="0">
                <a:sym typeface="Wingdings" panose="05000000000000000000" pitchFamily="2" charset="2"/>
              </a:rPr>
              <a:t>35 (14%) diagnosed with PA</a:t>
            </a: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CE00222A-42E7-4096-A558-B1DA7B7D190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378" y="6341954"/>
            <a:ext cx="2124075" cy="4044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7523CB4-D869-DE4A-7D61-255BD62194D5}"/>
              </a:ext>
            </a:extLst>
          </p:cNvPr>
          <p:cNvGrpSpPr/>
          <p:nvPr/>
        </p:nvGrpSpPr>
        <p:grpSpPr>
          <a:xfrm>
            <a:off x="1828585" y="2275351"/>
            <a:ext cx="8099682" cy="4471098"/>
            <a:chOff x="1357745" y="2680853"/>
            <a:chExt cx="8574134" cy="4959928"/>
          </a:xfrm>
        </p:grpSpPr>
        <p:pic>
          <p:nvPicPr>
            <p:cNvPr id="6" name="Graphic 5" descr="Group with solid fill">
              <a:extLst>
                <a:ext uri="{FF2B5EF4-FFF2-40B4-BE49-F238E27FC236}">
                  <a16:creationId xmlns:a16="http://schemas.microsoft.com/office/drawing/2014/main" id="{4B6F0CE1-3930-79B8-AE83-2AAF46A0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57745" y="2680854"/>
              <a:ext cx="4876800" cy="4959927"/>
            </a:xfrm>
            <a:prstGeom prst="rect">
              <a:avLst/>
            </a:prstGeom>
          </p:spPr>
        </p:pic>
        <p:pic>
          <p:nvPicPr>
            <p:cNvPr id="14" name="Graphic 13" descr="Group with solid fill">
              <a:extLst>
                <a:ext uri="{FF2B5EF4-FFF2-40B4-BE49-F238E27FC236}">
                  <a16:creationId xmlns:a16="http://schemas.microsoft.com/office/drawing/2014/main" id="{0E69BE59-C53E-A6CA-0ABD-D8645C20A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01681" y="2680853"/>
              <a:ext cx="4876800" cy="4959927"/>
            </a:xfrm>
            <a:prstGeom prst="rect">
              <a:avLst/>
            </a:prstGeom>
          </p:spPr>
        </p:pic>
        <p:pic>
          <p:nvPicPr>
            <p:cNvPr id="15" name="Graphic 14" descr="Woman with solid fill">
              <a:extLst>
                <a:ext uri="{FF2B5EF4-FFF2-40B4-BE49-F238E27FC236}">
                  <a16:creationId xmlns:a16="http://schemas.microsoft.com/office/drawing/2014/main" id="{69EC0708-6C99-6A21-5709-D69087E2E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75895" y="3604403"/>
              <a:ext cx="2955984" cy="3099757"/>
            </a:xfrm>
            <a:prstGeom prst="rect">
              <a:avLst/>
            </a:prstGeom>
          </p:spPr>
        </p:pic>
      </p:grpSp>
      <p:sp>
        <p:nvSpPr>
          <p:cNvPr id="4" name="TextBox 8">
            <a:extLst>
              <a:ext uri="{FF2B5EF4-FFF2-40B4-BE49-F238E27FC236}">
                <a16:creationId xmlns:a16="http://schemas.microsoft.com/office/drawing/2014/main" id="{E349DCFE-85F1-4056-B72A-829F44779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3" y="5566757"/>
            <a:ext cx="12191999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in 7 of your patients with hypertension may have PA!</a:t>
            </a:r>
            <a:endParaRPr kumimoji="0" lang="en-AU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F4230B-58FB-403C-BB6D-334AC199CB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7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4"/>
    </mc:Choice>
    <mc:Fallback xmlns="">
      <p:transition spd="slow" advTm="4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0B02B7A2-08F4-9487-BB6E-9F6701B6B5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368489" y="-3182393"/>
            <a:ext cx="6005830" cy="598741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DE8F5-4887-BAFB-6FBD-A1DF4126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48" y="-43015"/>
            <a:ext cx="8594063" cy="1325563"/>
          </a:xfrm>
        </p:spPr>
        <p:txBody>
          <a:bodyPr>
            <a:normAutofit/>
          </a:bodyPr>
          <a:lstStyle/>
          <a:p>
            <a:r>
              <a:rPr lang="en-US" sz="3600" b="1" kern="0">
                <a:solidFill>
                  <a:srgbClr val="000000"/>
                </a:solidFill>
                <a:cs typeface="Times New Roman" panose="02020603050405020304" pitchFamily="18" charset="0"/>
              </a:rPr>
              <a:t>Primary aldosteronism is under-diagnosed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D62C9BB-7A51-4978-B10C-AD3AFFEBF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88" y="1355068"/>
            <a:ext cx="10984889" cy="43561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AU" dirty="0">
                <a:cs typeface="Arial" panose="020B0604020202020204" pitchFamily="34" charset="0"/>
              </a:rPr>
              <a:t>Victorian GP survey:</a:t>
            </a:r>
          </a:p>
          <a:p>
            <a:pPr lvl="1">
              <a:buFont typeface="Arial"/>
              <a:buChar char="•"/>
              <a:defRPr/>
            </a:pPr>
            <a:r>
              <a:rPr lang="en-AU" dirty="0">
                <a:cs typeface="Arial"/>
              </a:rPr>
              <a:t>Only 1 in 1100 patients were screened for PA </a:t>
            </a:r>
            <a:endParaRPr lang="en-AU" dirty="0">
              <a:ea typeface="Calibri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en-AU" dirty="0">
              <a:ea typeface="Calibri"/>
              <a:cs typeface="Arial"/>
            </a:endParaRPr>
          </a:p>
          <a:p>
            <a:pPr marL="0" indent="0">
              <a:buNone/>
              <a:defRPr/>
            </a:pPr>
            <a:r>
              <a:rPr lang="en-AU" dirty="0">
                <a:cs typeface="Arial" panose="020B0604020202020204" pitchFamily="34" charset="0"/>
              </a:rPr>
              <a:t>BEACH (</a:t>
            </a:r>
            <a:r>
              <a:rPr lang="en-US" dirty="0">
                <a:cs typeface="Arial" panose="020B0604020202020204" pitchFamily="34" charset="0"/>
              </a:rPr>
              <a:t>Bettering the Evaluation and Care of Health)</a:t>
            </a:r>
            <a:r>
              <a:rPr lang="en-AU" dirty="0">
                <a:cs typeface="Arial" panose="020B0604020202020204" pitchFamily="34" charset="0"/>
              </a:rPr>
              <a:t>:</a:t>
            </a:r>
          </a:p>
          <a:p>
            <a:pPr lvl="1">
              <a:buFont typeface="Arial"/>
              <a:buChar char="•"/>
              <a:defRPr/>
            </a:pPr>
            <a:r>
              <a:rPr lang="en-US" dirty="0">
                <a:cs typeface="Arial" panose="020B0604020202020204" pitchFamily="34" charset="0"/>
              </a:rPr>
              <a:t>15,000+ GPs and  1.5 million GP-patient encounters (2000-2016)</a:t>
            </a:r>
          </a:p>
          <a:p>
            <a:pPr lvl="1">
              <a:buFont typeface="Arial"/>
              <a:buChar char="•"/>
              <a:defRPr/>
            </a:pPr>
            <a:r>
              <a:rPr lang="en-AU" dirty="0">
                <a:cs typeface="Arial" panose="020B0604020202020204" pitchFamily="34" charset="0"/>
              </a:rPr>
              <a:t>Aldosterone test only ordered 66 times</a:t>
            </a:r>
          </a:p>
          <a:p>
            <a:pPr lvl="1">
              <a:buFont typeface="Arial"/>
              <a:buChar char="•"/>
              <a:defRPr/>
            </a:pPr>
            <a:r>
              <a:rPr lang="en-AU" dirty="0">
                <a:cs typeface="Arial" panose="020B0604020202020204" pitchFamily="34" charset="0"/>
              </a:rPr>
              <a:t>Only 57 cases of PA identified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7B188A5-0A69-4ACC-A8B3-CEF0AAB82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053" y="6222295"/>
            <a:ext cx="3252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Yang J, Fuller PJ, 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Stowasser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M, MJA, 2018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Nelson M, Editorial, MJA,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2760D8-EC36-489A-9810-84AA59C2B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6520"/>
            <a:ext cx="12191999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Disease considered rare = not tested </a:t>
            </a: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=</a:t>
            </a: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not found </a:t>
            </a: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rare! </a:t>
            </a:r>
            <a:r>
              <a:rPr kumimoji="0" lang="en-AU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(Mark Nelson)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F53465-D54E-4BA9-AF6B-853475724BAC}"/>
              </a:ext>
            </a:extLst>
          </p:cNvPr>
          <p:cNvCxnSpPr>
            <a:cxnSpLocks/>
          </p:cNvCxnSpPr>
          <p:nvPr/>
        </p:nvCxnSpPr>
        <p:spPr>
          <a:xfrm>
            <a:off x="344988" y="968077"/>
            <a:ext cx="8990398" cy="0"/>
          </a:xfrm>
          <a:prstGeom prst="line">
            <a:avLst/>
          </a:prstGeom>
          <a:ln w="76200">
            <a:solidFill>
              <a:srgbClr val="EF80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5">
            <a:extLst>
              <a:ext uri="{FF2B5EF4-FFF2-40B4-BE49-F238E27FC236}">
                <a16:creationId xmlns:a16="http://schemas.microsoft.com/office/drawing/2014/main" id="{FAA69CEE-8DCC-4808-AC5F-B81A5F9BA25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378" y="6341954"/>
            <a:ext cx="2124075" cy="4044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22497C-5664-4702-8235-1930E78A06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0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9"/>
    </mc:Choice>
    <mc:Fallback xmlns="">
      <p:transition spd="slow" advTm="4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0B02B7A2-08F4-9487-BB6E-9F6701B6B5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368489" y="-3182393"/>
            <a:ext cx="6005830" cy="598741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DE8F5-4887-BAFB-6FBD-A1DF4126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6454"/>
            <a:ext cx="9079354" cy="1101245"/>
          </a:xfrm>
        </p:spPr>
        <p:txBody>
          <a:bodyPr>
            <a:normAutofit/>
          </a:bodyPr>
          <a:lstStyle/>
          <a:p>
            <a:r>
              <a:rPr lang="en-US" sz="3600" b="1" kern="0" dirty="0">
                <a:solidFill>
                  <a:srgbClr val="000000"/>
                </a:solidFill>
                <a:cs typeface="Times New Roman" panose="02020603050405020304" pitchFamily="18" charset="0"/>
              </a:rPr>
              <a:t>Primary aldosteronism is </a:t>
            </a:r>
            <a:r>
              <a:rPr lang="en-US" sz="3600" b="1" kern="0" dirty="0">
                <a:cs typeface="Times New Roman" panose="02020603050405020304" pitchFamily="18" charset="0"/>
              </a:rPr>
              <a:t>easy to detect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5A01088B-9D62-4FA5-8289-70EF33F00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36" y="1141292"/>
            <a:ext cx="8857738" cy="553495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AU" sz="2400" b="1" dirty="0">
                <a:cs typeface="Arial" panose="020B0604020202020204" pitchFamily="34" charset="0"/>
              </a:rPr>
              <a:t>Aldosterone to renin ratio (ARR) </a:t>
            </a:r>
            <a:r>
              <a:rPr lang="en-AU" sz="2400" dirty="0">
                <a:cs typeface="Arial" panose="020B0604020202020204" pitchFamily="34" charset="0"/>
              </a:rPr>
              <a:t>= screening blood test</a:t>
            </a:r>
          </a:p>
          <a:p>
            <a:pPr marL="0" indent="0">
              <a:buNone/>
              <a:defRPr/>
            </a:pPr>
            <a:endParaRPr lang="en-AU" sz="11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AU" sz="2400" b="1" dirty="0">
                <a:cs typeface="Arial" panose="020B0604020202020204" pitchFamily="34" charset="0"/>
              </a:rPr>
              <a:t>WHAT IT IS </a:t>
            </a:r>
          </a:p>
          <a:p>
            <a:pPr>
              <a:buFont typeface="Arial"/>
              <a:buChar char="•"/>
              <a:defRPr/>
            </a:pPr>
            <a:r>
              <a:rPr lang="en-AU" sz="2400" dirty="0"/>
              <a:t>relative amount of aldosterone to renin </a:t>
            </a:r>
            <a:r>
              <a:rPr lang="en-AU" sz="2400" dirty="0">
                <a:sym typeface="Wingdings" panose="05000000000000000000" pitchFamily="2" charset="2"/>
              </a:rPr>
              <a:t>in health,</a:t>
            </a:r>
            <a:r>
              <a:rPr lang="en-AU" sz="2400" dirty="0"/>
              <a:t> rise and fall together</a:t>
            </a:r>
          </a:p>
          <a:p>
            <a:pPr>
              <a:buFont typeface="Arial"/>
              <a:buChar char="•"/>
              <a:defRPr/>
            </a:pPr>
            <a:r>
              <a:rPr lang="en-AU" sz="2400" dirty="0"/>
              <a:t>In primary aldosteronism, </a:t>
            </a:r>
            <a:r>
              <a:rPr lang="en-AU" sz="2400" b="1" dirty="0"/>
              <a:t>aldosterone is normal or high, while renin is low </a:t>
            </a:r>
            <a:r>
              <a:rPr lang="en-AU" sz="2400" b="1" dirty="0">
                <a:sym typeface="Wingdings" panose="05000000000000000000" pitchFamily="2" charset="2"/>
              </a:rPr>
              <a:t> ARR high</a:t>
            </a:r>
            <a:endParaRPr lang="en-AU" sz="2400" b="1" dirty="0"/>
          </a:p>
          <a:p>
            <a:pPr marL="0" indent="0">
              <a:buNone/>
              <a:defRPr/>
            </a:pPr>
            <a:endParaRPr lang="en-AU" sz="11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AU" sz="2400" b="1" dirty="0">
                <a:cs typeface="Arial" panose="020B0604020202020204" pitchFamily="34" charset="0"/>
              </a:rPr>
              <a:t>INTERPRETATION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cs typeface="Arial" panose="020B0604020202020204" pitchFamily="34" charset="0"/>
              </a:rPr>
              <a:t>ARR ≥ 70 (in most labs)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cs typeface="Arial" panose="020B0604020202020204" pitchFamily="34" charset="0"/>
              </a:rPr>
              <a:t>ARR ≥ 20 if on interfering medications (which increase renin)</a:t>
            </a:r>
            <a:endParaRPr lang="en-AU" sz="2400" dirty="0">
              <a:cs typeface="Arial" panose="020B0604020202020204" pitchFamily="34" charset="0"/>
            </a:endParaRPr>
          </a:p>
          <a:p>
            <a:pPr>
              <a:buFont typeface="Arial"/>
              <a:buChar char="•"/>
              <a:defRPr/>
            </a:pPr>
            <a:r>
              <a:rPr lang="en-AU" sz="2400" b="1" dirty="0"/>
              <a:t>Higher ARR = higher likelihood of primary aldosteronism</a:t>
            </a:r>
            <a:endParaRPr lang="en-AU" sz="2400" dirty="0">
              <a:cs typeface="Arial" panose="020B0604020202020204" pitchFamily="34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922B9B4-676A-4D43-8E13-52EA90A8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268" y="6464547"/>
            <a:ext cx="2335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Gurgenci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T et al, AJGP,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69DC2-00AE-BD9B-BC16-84B0DF948E65}"/>
              </a:ext>
            </a:extLst>
          </p:cNvPr>
          <p:cNvSpPr txBox="1"/>
          <p:nvPr/>
        </p:nvSpPr>
        <p:spPr>
          <a:xfrm>
            <a:off x="9049418" y="3606230"/>
            <a:ext cx="2686555" cy="23083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AU" sz="2400" b="1" dirty="0">
                <a:solidFill>
                  <a:schemeClr val="accent1">
                    <a:lumMod val="75000"/>
                  </a:schemeClr>
                </a:solidFill>
              </a:rPr>
              <a:t>Interfering meds:</a:t>
            </a:r>
          </a:p>
          <a:p>
            <a:pPr>
              <a:defRPr/>
            </a:pPr>
            <a:r>
              <a:rPr lang="en-AU" sz="2000" dirty="0"/>
              <a:t>Diuretic</a:t>
            </a:r>
          </a:p>
          <a:p>
            <a:pPr>
              <a:defRPr/>
            </a:pPr>
            <a:r>
              <a:rPr lang="en-AU" sz="2000" dirty="0"/>
              <a:t>MR antagonist</a:t>
            </a:r>
          </a:p>
          <a:p>
            <a:pPr>
              <a:defRPr/>
            </a:pPr>
            <a:r>
              <a:rPr lang="en-AU" sz="2000" dirty="0"/>
              <a:t>ACE inhibitor</a:t>
            </a:r>
          </a:p>
          <a:p>
            <a:pPr>
              <a:defRPr/>
            </a:pPr>
            <a:r>
              <a:rPr lang="en-AU" sz="2000" dirty="0"/>
              <a:t>Ang II receptor blocker Dihydropyridine calcium channel blocker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15AABD-2F4A-468D-A63C-43ECD6C991D6}"/>
              </a:ext>
            </a:extLst>
          </p:cNvPr>
          <p:cNvCxnSpPr>
            <a:cxnSpLocks/>
          </p:cNvCxnSpPr>
          <p:nvPr/>
        </p:nvCxnSpPr>
        <p:spPr>
          <a:xfrm>
            <a:off x="344988" y="968077"/>
            <a:ext cx="8990398" cy="0"/>
          </a:xfrm>
          <a:prstGeom prst="line">
            <a:avLst/>
          </a:prstGeom>
          <a:ln w="76200">
            <a:solidFill>
              <a:srgbClr val="EF80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5">
            <a:extLst>
              <a:ext uri="{FF2B5EF4-FFF2-40B4-BE49-F238E27FC236}">
                <a16:creationId xmlns:a16="http://schemas.microsoft.com/office/drawing/2014/main" id="{72C67808-103B-4AE0-A661-411DC3D005F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378" y="6341954"/>
            <a:ext cx="2124075" cy="4044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C013F3-34EC-42D1-9A21-07573A264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5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02"/>
    </mc:Choice>
    <mc:Fallback xmlns="">
      <p:transition spd="slow" advTm="8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80786BAA-C6B8-AD1C-0DA5-5E2E96F354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292834" y="-3159446"/>
            <a:ext cx="6005830" cy="598741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BF611E-E3FC-49E9-D4DA-5303DEECBD41}"/>
              </a:ext>
            </a:extLst>
          </p:cNvPr>
          <p:cNvCxnSpPr>
            <a:cxnSpLocks/>
            <a:endCxn id="284" idx="0"/>
          </p:cNvCxnSpPr>
          <p:nvPr/>
        </p:nvCxnSpPr>
        <p:spPr>
          <a:xfrm>
            <a:off x="1159498" y="3780148"/>
            <a:ext cx="0" cy="40536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1033746-DC9A-F389-DBB5-2AC57A2DA917}"/>
              </a:ext>
            </a:extLst>
          </p:cNvPr>
          <p:cNvSpPr/>
          <p:nvPr/>
        </p:nvSpPr>
        <p:spPr>
          <a:xfrm>
            <a:off x="5891753" y="1423453"/>
            <a:ext cx="4807670" cy="1772234"/>
          </a:xfrm>
          <a:prstGeom prst="roundRect">
            <a:avLst>
              <a:gd name="adj" fmla="val 7418"/>
            </a:avLst>
          </a:prstGeom>
          <a:gradFill flip="none" rotWithShape="1">
            <a:gsLst>
              <a:gs pos="0">
                <a:srgbClr val="EA6E64">
                  <a:tint val="66000"/>
                  <a:satMod val="160000"/>
                </a:srgbClr>
              </a:gs>
              <a:gs pos="50000">
                <a:srgbClr val="EA6E64">
                  <a:tint val="44500"/>
                  <a:satMod val="160000"/>
                </a:srgbClr>
              </a:gs>
              <a:gs pos="100000">
                <a:srgbClr val="EA6E64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5403FD8-74D2-8A46-AE1B-2664B9A0FC9C}"/>
              </a:ext>
            </a:extLst>
          </p:cNvPr>
          <p:cNvCxnSpPr>
            <a:cxnSpLocks/>
          </p:cNvCxnSpPr>
          <p:nvPr/>
        </p:nvCxnSpPr>
        <p:spPr>
          <a:xfrm>
            <a:off x="1263192" y="4670990"/>
            <a:ext cx="763571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B9BF05-35ED-97B4-D0E1-23D27A58A91F}"/>
              </a:ext>
            </a:extLst>
          </p:cNvPr>
          <p:cNvSpPr/>
          <p:nvPr/>
        </p:nvSpPr>
        <p:spPr>
          <a:xfrm>
            <a:off x="2045616" y="1423447"/>
            <a:ext cx="2073897" cy="3808429"/>
          </a:xfrm>
          <a:prstGeom prst="roundRect">
            <a:avLst>
              <a:gd name="adj" fmla="val 7627"/>
            </a:avLst>
          </a:prstGeom>
          <a:solidFill>
            <a:srgbClr val="FBF7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1F03-6547-6E7C-C5CC-87123E6369C8}"/>
              </a:ext>
            </a:extLst>
          </p:cNvPr>
          <p:cNvSpPr/>
          <p:nvPr/>
        </p:nvSpPr>
        <p:spPr>
          <a:xfrm>
            <a:off x="274953" y="1442307"/>
            <a:ext cx="1704676" cy="2460389"/>
          </a:xfrm>
          <a:prstGeom prst="roundRect">
            <a:avLst>
              <a:gd name="adj" fmla="val 8156"/>
            </a:avLst>
          </a:prstGeom>
          <a:solidFill>
            <a:srgbClr val="CCFF66">
              <a:tint val="66000"/>
              <a:satMod val="1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61FEF2-45B1-7683-65F2-2F4530A18600}"/>
              </a:ext>
            </a:extLst>
          </p:cNvPr>
          <p:cNvSpPr/>
          <p:nvPr/>
        </p:nvSpPr>
        <p:spPr>
          <a:xfrm>
            <a:off x="4204356" y="1442300"/>
            <a:ext cx="1621410" cy="1574277"/>
          </a:xfrm>
          <a:prstGeom prst="roundRect">
            <a:avLst>
              <a:gd name="adj" fmla="val 4613"/>
            </a:avLst>
          </a:prstGeom>
          <a:gradFill flip="none" rotWithShape="1">
            <a:gsLst>
              <a:gs pos="0">
                <a:srgbClr val="F79A11">
                  <a:tint val="66000"/>
                  <a:satMod val="160000"/>
                </a:srgbClr>
              </a:gs>
              <a:gs pos="50000">
                <a:srgbClr val="F79A11">
                  <a:tint val="44500"/>
                  <a:satMod val="160000"/>
                </a:srgbClr>
              </a:gs>
              <a:gs pos="100000">
                <a:srgbClr val="F79A11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013CE-24B6-BC99-A285-573E003F65CF}"/>
              </a:ext>
            </a:extLst>
          </p:cNvPr>
          <p:cNvSpPr txBox="1"/>
          <p:nvPr/>
        </p:nvSpPr>
        <p:spPr>
          <a:xfrm>
            <a:off x="279428" y="1487701"/>
            <a:ext cx="17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234299"/>
                </a:solidFill>
              </a:rPr>
              <a:t>Who to Screen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0F431-58D9-73B7-71F4-33D972695BB0}"/>
              </a:ext>
            </a:extLst>
          </p:cNvPr>
          <p:cNvSpPr txBox="1"/>
          <p:nvPr/>
        </p:nvSpPr>
        <p:spPr>
          <a:xfrm>
            <a:off x="1913642" y="1505025"/>
            <a:ext cx="234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234299"/>
                </a:solidFill>
              </a:rPr>
              <a:t>Results Interpretation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EEA6587-1317-CD9D-A7E6-54F3F2ED3A07}"/>
              </a:ext>
            </a:extLst>
          </p:cNvPr>
          <p:cNvSpPr/>
          <p:nvPr/>
        </p:nvSpPr>
        <p:spPr>
          <a:xfrm>
            <a:off x="2182304" y="1911098"/>
            <a:ext cx="1828800" cy="370194"/>
          </a:xfrm>
          <a:prstGeom prst="rect">
            <a:avLst/>
          </a:prstGeom>
          <a:solidFill>
            <a:srgbClr val="03A59D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&gt;70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BA0446-4C69-8A36-F484-DBB2C3675304}"/>
              </a:ext>
            </a:extLst>
          </p:cNvPr>
          <p:cNvSpPr txBox="1"/>
          <p:nvPr/>
        </p:nvSpPr>
        <p:spPr>
          <a:xfrm>
            <a:off x="4519361" y="1487701"/>
            <a:ext cx="111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234299"/>
                </a:solidFill>
              </a:rPr>
              <a:t>Referral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66009C-2A57-A82E-C7D7-797C1C30E766}"/>
              </a:ext>
            </a:extLst>
          </p:cNvPr>
          <p:cNvSpPr txBox="1"/>
          <p:nvPr/>
        </p:nvSpPr>
        <p:spPr>
          <a:xfrm>
            <a:off x="6659511" y="1487701"/>
            <a:ext cx="323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234299"/>
                </a:solidFill>
              </a:rPr>
              <a:t>Confirmation and Sub-Typing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6785E-EDED-4478-158A-7CDA23B919D0}"/>
              </a:ext>
            </a:extLst>
          </p:cNvPr>
          <p:cNvSpPr txBox="1"/>
          <p:nvPr/>
        </p:nvSpPr>
        <p:spPr>
          <a:xfrm>
            <a:off x="9972550" y="1677404"/>
            <a:ext cx="918351" cy="691446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Unilateral</a:t>
            </a:r>
          </a:p>
          <a:p>
            <a:pPr marL="0" marR="0" lvl="0" indent="0" algn="ctr" defTabSz="6223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</a:t>
            </a: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EB65E22E-2C1B-B18D-0AF1-7078E6DABB29}"/>
              </a:ext>
            </a:extLst>
          </p:cNvPr>
          <p:cNvSpPr/>
          <p:nvPr/>
        </p:nvSpPr>
        <p:spPr>
          <a:xfrm>
            <a:off x="5033922" y="3748463"/>
            <a:ext cx="3157978" cy="1043762"/>
          </a:xfrm>
          <a:prstGeom prst="flowChartTerminator">
            <a:avLst/>
          </a:prstGeom>
          <a:solidFill>
            <a:srgbClr val="03A59D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practice care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6C9EF9-8740-E57F-DF94-1A1DD4FAD40E}"/>
              </a:ext>
            </a:extLst>
          </p:cNvPr>
          <p:cNvSpPr txBox="1"/>
          <p:nvPr/>
        </p:nvSpPr>
        <p:spPr>
          <a:xfrm>
            <a:off x="8757502" y="2814043"/>
            <a:ext cx="914399" cy="390395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Bilateral disease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37625-9501-8AC4-DDA2-5ABF555B3686}"/>
              </a:ext>
            </a:extLst>
          </p:cNvPr>
          <p:cNvSpPr txBox="1"/>
          <p:nvPr/>
        </p:nvSpPr>
        <p:spPr>
          <a:xfrm>
            <a:off x="10159952" y="2590475"/>
            <a:ext cx="746860" cy="563446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Surgery declined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A4B68E-EB71-6ECE-665E-247C125DD028}"/>
              </a:ext>
            </a:extLst>
          </p:cNvPr>
          <p:cNvSpPr txBox="1"/>
          <p:nvPr/>
        </p:nvSpPr>
        <p:spPr>
          <a:xfrm>
            <a:off x="5750351" y="2780885"/>
            <a:ext cx="963889" cy="505967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AU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N</a:t>
            </a:r>
            <a:r>
              <a:rPr lang="en-US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egative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2559C56-9101-0060-29F6-853D05D27661}"/>
              </a:ext>
            </a:extLst>
          </p:cNvPr>
          <p:cNvSpPr txBox="1"/>
          <p:nvPr/>
        </p:nvSpPr>
        <p:spPr>
          <a:xfrm>
            <a:off x="7607390" y="1875613"/>
            <a:ext cx="977053" cy="933905"/>
          </a:xfrm>
          <a:prstGeom prst="flowChartDocument">
            <a:avLst/>
          </a:prstGeom>
          <a:solidFill>
            <a:srgbClr val="B10F51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diagnosis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C14A411-1ECD-768C-4F5F-71C69941B1B5}"/>
              </a:ext>
            </a:extLst>
          </p:cNvPr>
          <p:cNvSpPr txBox="1"/>
          <p:nvPr/>
        </p:nvSpPr>
        <p:spPr>
          <a:xfrm>
            <a:off x="10850034" y="3294449"/>
            <a:ext cx="949654" cy="390395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Surgery completed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31564-519A-5027-2BCF-2C66F969E62F}"/>
              </a:ext>
            </a:extLst>
          </p:cNvPr>
          <p:cNvGrpSpPr/>
          <p:nvPr/>
        </p:nvGrpSpPr>
        <p:grpSpPr>
          <a:xfrm>
            <a:off x="499621" y="4185508"/>
            <a:ext cx="1319753" cy="989818"/>
            <a:chOff x="1159494" y="4590854"/>
            <a:chExt cx="1319753" cy="989818"/>
          </a:xfrm>
          <a:solidFill>
            <a:srgbClr val="03A59D"/>
          </a:solidFill>
        </p:grpSpPr>
        <p:sp>
          <p:nvSpPr>
            <p:cNvPr id="284" name="Diamond 283">
              <a:extLst>
                <a:ext uri="{FF2B5EF4-FFF2-40B4-BE49-F238E27FC236}">
                  <a16:creationId xmlns:a16="http://schemas.microsoft.com/office/drawing/2014/main" id="{8FF4721E-1624-D956-F662-4CA960B2F8E7}"/>
                </a:ext>
              </a:extLst>
            </p:cNvPr>
            <p:cNvSpPr/>
            <p:nvPr/>
          </p:nvSpPr>
          <p:spPr>
            <a:xfrm>
              <a:off x="1159494" y="4590854"/>
              <a:ext cx="1319753" cy="989818"/>
            </a:xfrm>
            <a:prstGeom prst="diamond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9FB989-D473-3AF0-5A6C-C4FD61CCAFC7}"/>
                </a:ext>
              </a:extLst>
            </p:cNvPr>
            <p:cNvSpPr txBox="1"/>
            <p:nvPr/>
          </p:nvSpPr>
          <p:spPr>
            <a:xfrm>
              <a:off x="1300901" y="4788819"/>
              <a:ext cx="10652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 ARR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FC2C7E2-A07D-E819-A2AD-EBEC5E21583A}"/>
              </a:ext>
            </a:extLst>
          </p:cNvPr>
          <p:cNvSpPr txBox="1"/>
          <p:nvPr/>
        </p:nvSpPr>
        <p:spPr>
          <a:xfrm>
            <a:off x="6996259" y="2009458"/>
            <a:ext cx="630025" cy="215275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AU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Positive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2F8AA3-5DBD-BBA2-B7C7-49AC28A72162}"/>
              </a:ext>
            </a:extLst>
          </p:cNvPr>
          <p:cNvSpPr/>
          <p:nvPr/>
        </p:nvSpPr>
        <p:spPr>
          <a:xfrm>
            <a:off x="490194" y="1838225"/>
            <a:ext cx="1338607" cy="798836"/>
          </a:xfrm>
          <a:prstGeom prst="rect">
            <a:avLst/>
          </a:prstGeom>
          <a:solidFill>
            <a:srgbClr val="03A59D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 ≥ 140/90 (treated or untreated)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160805-921B-F6E4-9397-F9FA43393A57}"/>
              </a:ext>
            </a:extLst>
          </p:cNvPr>
          <p:cNvSpPr/>
          <p:nvPr/>
        </p:nvSpPr>
        <p:spPr>
          <a:xfrm>
            <a:off x="491985" y="2912891"/>
            <a:ext cx="1335024" cy="829550"/>
          </a:xfrm>
          <a:prstGeom prst="rect">
            <a:avLst/>
          </a:prstGeom>
          <a:solidFill>
            <a:srgbClr val="03A59D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≥4 BP lowering drugs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E34E3C0-0593-A2B9-9272-07C0773BF922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011104" y="2096195"/>
            <a:ext cx="249811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931E5C6-4011-285D-0D52-2A9B224BCA2B}"/>
              </a:ext>
            </a:extLst>
          </p:cNvPr>
          <p:cNvCxnSpPr>
            <a:cxnSpLocks/>
          </p:cNvCxnSpPr>
          <p:nvPr/>
        </p:nvCxnSpPr>
        <p:spPr>
          <a:xfrm>
            <a:off x="3978111" y="2573524"/>
            <a:ext cx="27337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3C3ED67-6B2A-C3FA-614C-F4B90E4752A5}"/>
              </a:ext>
            </a:extLst>
          </p:cNvPr>
          <p:cNvCxnSpPr>
            <a:cxnSpLocks/>
          </p:cNvCxnSpPr>
          <p:nvPr/>
        </p:nvCxnSpPr>
        <p:spPr>
          <a:xfrm>
            <a:off x="3704734" y="3987545"/>
            <a:ext cx="1385740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0D36A91-9E7D-817A-1D29-4194AE5E0B93}"/>
              </a:ext>
            </a:extLst>
          </p:cNvPr>
          <p:cNvCxnSpPr>
            <a:cxnSpLocks/>
          </p:cNvCxnSpPr>
          <p:nvPr/>
        </p:nvCxnSpPr>
        <p:spPr>
          <a:xfrm>
            <a:off x="3704734" y="4477739"/>
            <a:ext cx="133860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6C7A727-32CD-B613-71D8-1C5DE271C6C2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612911" y="2582944"/>
            <a:ext cx="0" cy="116551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F17A4E3-B1A0-4696-0951-161FF174F464}"/>
              </a:ext>
            </a:extLst>
          </p:cNvPr>
          <p:cNvCxnSpPr>
            <a:cxnSpLocks/>
            <a:endCxn id="269" idx="1"/>
          </p:cNvCxnSpPr>
          <p:nvPr/>
        </p:nvCxnSpPr>
        <p:spPr>
          <a:xfrm>
            <a:off x="10001839" y="2348067"/>
            <a:ext cx="68972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5E65D06-C4BC-D7A5-1327-CD6CD53C4C4A}"/>
              </a:ext>
            </a:extLst>
          </p:cNvPr>
          <p:cNvCxnSpPr>
            <a:cxnSpLocks/>
          </p:cNvCxnSpPr>
          <p:nvPr/>
        </p:nvCxnSpPr>
        <p:spPr>
          <a:xfrm flipH="1">
            <a:off x="8144759" y="3563332"/>
            <a:ext cx="527900" cy="45248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12C794C-52BE-C476-C7C2-3401CDE95E88}"/>
              </a:ext>
            </a:extLst>
          </p:cNvPr>
          <p:cNvCxnSpPr>
            <a:cxnSpLocks/>
            <a:stCxn id="264" idx="2"/>
            <a:endCxn id="31" idx="0"/>
          </p:cNvCxnSpPr>
          <p:nvPr/>
        </p:nvCxnSpPr>
        <p:spPr>
          <a:xfrm flipH="1">
            <a:off x="9615344" y="2648351"/>
            <a:ext cx="7075" cy="62908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8D1260B-BA60-AC1B-377B-BA5EF67237FC}"/>
              </a:ext>
            </a:extLst>
          </p:cNvPr>
          <p:cNvCxnSpPr>
            <a:cxnSpLocks/>
            <a:endCxn id="162" idx="1"/>
          </p:cNvCxnSpPr>
          <p:nvPr/>
        </p:nvCxnSpPr>
        <p:spPr>
          <a:xfrm>
            <a:off x="7022970" y="2342566"/>
            <a:ext cx="5844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45DBE3C-15A2-8439-CA60-612C8F51D1DE}"/>
              </a:ext>
            </a:extLst>
          </p:cNvPr>
          <p:cNvCxnSpPr>
            <a:cxnSpLocks/>
            <a:stCxn id="162" idx="3"/>
            <a:endCxn id="263" idx="1"/>
          </p:cNvCxnSpPr>
          <p:nvPr/>
        </p:nvCxnSpPr>
        <p:spPr>
          <a:xfrm flipV="1">
            <a:off x="8584443" y="2341154"/>
            <a:ext cx="297180" cy="141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3104AB78-B2D1-D9F2-9697-57641B4963B0}"/>
              </a:ext>
            </a:extLst>
          </p:cNvPr>
          <p:cNvCxnSpPr>
            <a:cxnSpLocks/>
          </p:cNvCxnSpPr>
          <p:nvPr/>
        </p:nvCxnSpPr>
        <p:spPr>
          <a:xfrm flipH="1">
            <a:off x="10652289" y="2724354"/>
            <a:ext cx="527902" cy="55617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or: Elbow 316">
            <a:extLst>
              <a:ext uri="{FF2B5EF4-FFF2-40B4-BE49-F238E27FC236}">
                <a16:creationId xmlns:a16="http://schemas.microsoft.com/office/drawing/2014/main" id="{EE1FA2BA-43A8-3820-0BB9-EA353EC90097}"/>
              </a:ext>
            </a:extLst>
          </p:cNvPr>
          <p:cNvCxnSpPr>
            <a:cxnSpLocks/>
            <a:stCxn id="270" idx="3"/>
            <a:endCxn id="29" idx="3"/>
          </p:cNvCxnSpPr>
          <p:nvPr/>
        </p:nvCxnSpPr>
        <p:spPr>
          <a:xfrm flipH="1">
            <a:off x="8191900" y="2337711"/>
            <a:ext cx="3431349" cy="1932633"/>
          </a:xfrm>
          <a:prstGeom prst="bentConnector3">
            <a:avLst>
              <a:gd name="adj1" fmla="val -6662"/>
            </a:avLst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4EB040-38BC-D8FC-A957-768BCB8074B8}"/>
              </a:ext>
            </a:extLst>
          </p:cNvPr>
          <p:cNvGrpSpPr/>
          <p:nvPr/>
        </p:nvGrpSpPr>
        <p:grpSpPr>
          <a:xfrm>
            <a:off x="9997125" y="4412394"/>
            <a:ext cx="1310327" cy="992523"/>
            <a:chOff x="10058399" y="3258966"/>
            <a:chExt cx="1310327" cy="99252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151CD8-1723-1894-B432-60F0B69FB785}"/>
                </a:ext>
              </a:extLst>
            </p:cNvPr>
            <p:cNvSpPr txBox="1"/>
            <p:nvPr/>
          </p:nvSpPr>
          <p:spPr>
            <a:xfrm>
              <a:off x="10099650" y="3595759"/>
              <a:ext cx="1234440" cy="307777"/>
            </a:xfrm>
            <a:prstGeom prst="rect">
              <a:avLst/>
            </a:prstGeom>
            <a:solidFill>
              <a:srgbClr val="03A59D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care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D933923-52A7-F422-7A3F-940D5C26F7A0}"/>
                </a:ext>
              </a:extLst>
            </p:cNvPr>
            <p:cNvSpPr txBox="1"/>
            <p:nvPr/>
          </p:nvSpPr>
          <p:spPr>
            <a:xfrm>
              <a:off x="10099651" y="3904270"/>
              <a:ext cx="1234440" cy="307777"/>
            </a:xfrm>
            <a:prstGeom prst="rect">
              <a:avLst/>
            </a:prstGeom>
            <a:solidFill>
              <a:srgbClr val="B10F5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Specialist care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C581958-E91C-C358-0355-816F11BB0CE2}"/>
                </a:ext>
              </a:extLst>
            </p:cNvPr>
            <p:cNvSpPr txBox="1"/>
            <p:nvPr/>
          </p:nvSpPr>
          <p:spPr>
            <a:xfrm>
              <a:off x="10099651" y="3258966"/>
              <a:ext cx="96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2CADCA6-AD94-19B4-FFD1-024C5E068F5B}"/>
                </a:ext>
              </a:extLst>
            </p:cNvPr>
            <p:cNvSpPr/>
            <p:nvPr/>
          </p:nvSpPr>
          <p:spPr>
            <a:xfrm>
              <a:off x="10058399" y="3299380"/>
              <a:ext cx="1310327" cy="952109"/>
            </a:xfrm>
            <a:prstGeom prst="rect">
              <a:avLst/>
            </a:prstGeom>
            <a:noFill/>
            <a:ln>
              <a:solidFill>
                <a:srgbClr val="2342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AF60AF8-CD38-67B9-6712-11BBF70D142C}"/>
              </a:ext>
            </a:extLst>
          </p:cNvPr>
          <p:cNvGrpSpPr/>
          <p:nvPr/>
        </p:nvGrpSpPr>
        <p:grpSpPr>
          <a:xfrm>
            <a:off x="5967166" y="1866513"/>
            <a:ext cx="1300899" cy="961534"/>
            <a:chOff x="5637228" y="801278"/>
            <a:chExt cx="1300899" cy="961534"/>
          </a:xfrm>
          <a:solidFill>
            <a:srgbClr val="B10F51"/>
          </a:solidFill>
        </p:grpSpPr>
        <p:sp>
          <p:nvSpPr>
            <p:cNvPr id="256" name="Diamond 255">
              <a:extLst>
                <a:ext uri="{FF2B5EF4-FFF2-40B4-BE49-F238E27FC236}">
                  <a16:creationId xmlns:a16="http://schemas.microsoft.com/office/drawing/2014/main" id="{DFCAA743-33CD-9A4B-DC0C-21C93E48231E}"/>
                </a:ext>
              </a:extLst>
            </p:cNvPr>
            <p:cNvSpPr/>
            <p:nvPr/>
          </p:nvSpPr>
          <p:spPr>
            <a:xfrm>
              <a:off x="5637228" y="801278"/>
              <a:ext cx="1300899" cy="961534"/>
            </a:xfrm>
            <a:prstGeom prst="diamond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975481A5-1E5E-1399-97B6-402B638BDD1A}"/>
                </a:ext>
              </a:extLst>
            </p:cNvPr>
            <p:cNvSpPr txBox="1"/>
            <p:nvPr/>
          </p:nvSpPr>
          <p:spPr>
            <a:xfrm>
              <a:off x="5685935" y="915976"/>
              <a:ext cx="1195632" cy="7571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Saline suppression test</a:t>
              </a:r>
            </a:p>
          </p:txBody>
        </p: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BC45346-4FC9-5437-ACBB-50CB1BB1FAC3}"/>
              </a:ext>
            </a:extLst>
          </p:cNvPr>
          <p:cNvCxnSpPr>
            <a:cxnSpLocks/>
          </p:cNvCxnSpPr>
          <p:nvPr/>
        </p:nvCxnSpPr>
        <p:spPr>
          <a:xfrm>
            <a:off x="5722074" y="2345439"/>
            <a:ext cx="263951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reeform 12">
            <a:extLst>
              <a:ext uri="{FF2B5EF4-FFF2-40B4-BE49-F238E27FC236}">
                <a16:creationId xmlns:a16="http://schemas.microsoft.com/office/drawing/2014/main" id="{AEAB485A-EF4E-278E-B440-14C874B52C71}"/>
              </a:ext>
            </a:extLst>
          </p:cNvPr>
          <p:cNvSpPr/>
          <p:nvPr/>
        </p:nvSpPr>
        <p:spPr>
          <a:xfrm>
            <a:off x="4297109" y="1883938"/>
            <a:ext cx="1453246" cy="960709"/>
          </a:xfrm>
          <a:prstGeom prst="rect">
            <a:avLst/>
          </a:prstGeom>
          <a:solidFill>
            <a:srgbClr val="B10F51"/>
          </a:solidFill>
          <a:ln w="57150">
            <a:solidFill>
              <a:srgbClr val="03A59D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Endocrine hypertension service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C797BC5A-60A4-1467-6DF4-4A59FCF95CCB}"/>
              </a:ext>
            </a:extLst>
          </p:cNvPr>
          <p:cNvGrpSpPr/>
          <p:nvPr/>
        </p:nvGrpSpPr>
        <p:grpSpPr>
          <a:xfrm>
            <a:off x="8881623" y="1838234"/>
            <a:ext cx="1487865" cy="1005840"/>
            <a:chOff x="5637228" y="801278"/>
            <a:chExt cx="1300899" cy="961534"/>
          </a:xfrm>
          <a:solidFill>
            <a:srgbClr val="B10F51"/>
          </a:solidFill>
        </p:grpSpPr>
        <p:sp>
          <p:nvSpPr>
            <p:cNvPr id="263" name="Diamond 262">
              <a:extLst>
                <a:ext uri="{FF2B5EF4-FFF2-40B4-BE49-F238E27FC236}">
                  <a16:creationId xmlns:a16="http://schemas.microsoft.com/office/drawing/2014/main" id="{817029D4-8863-5F89-B7C7-F813D317BA7A}"/>
                </a:ext>
              </a:extLst>
            </p:cNvPr>
            <p:cNvSpPr/>
            <p:nvPr/>
          </p:nvSpPr>
          <p:spPr>
            <a:xfrm>
              <a:off x="5637228" y="801278"/>
              <a:ext cx="1300899" cy="961534"/>
            </a:xfrm>
            <a:prstGeom prst="diamond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9AB8075-E838-AAAC-3941-DA6E789A0640}"/>
                </a:ext>
              </a:extLst>
            </p:cNvPr>
            <p:cNvSpPr txBox="1"/>
            <p:nvPr/>
          </p:nvSpPr>
          <p:spPr>
            <a:xfrm>
              <a:off x="5687119" y="1063769"/>
              <a:ext cx="1195632" cy="511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Adrenal vein sampling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54B94039-40C5-14E7-54DE-0CF5B6A624C0}"/>
              </a:ext>
            </a:extLst>
          </p:cNvPr>
          <p:cNvGrpSpPr/>
          <p:nvPr/>
        </p:nvGrpSpPr>
        <p:grpSpPr>
          <a:xfrm>
            <a:off x="10691568" y="1941929"/>
            <a:ext cx="1035378" cy="812276"/>
            <a:chOff x="10493605" y="848413"/>
            <a:chExt cx="1035378" cy="812276"/>
          </a:xfrm>
          <a:solidFill>
            <a:srgbClr val="B10F51"/>
          </a:solidFill>
        </p:grpSpPr>
        <p:sp>
          <p:nvSpPr>
            <p:cNvPr id="269" name="Diamond 268">
              <a:extLst>
                <a:ext uri="{FF2B5EF4-FFF2-40B4-BE49-F238E27FC236}">
                  <a16:creationId xmlns:a16="http://schemas.microsoft.com/office/drawing/2014/main" id="{6D34B8E7-3F0B-A3CB-6EFD-1E3014A539CE}"/>
                </a:ext>
              </a:extLst>
            </p:cNvPr>
            <p:cNvSpPr/>
            <p:nvPr/>
          </p:nvSpPr>
          <p:spPr>
            <a:xfrm>
              <a:off x="10493605" y="848413"/>
              <a:ext cx="1035378" cy="812276"/>
            </a:xfrm>
            <a:prstGeom prst="diamond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73DE886C-3800-D258-F647-FAB00C01F919}"/>
                </a:ext>
              </a:extLst>
            </p:cNvPr>
            <p:cNvSpPr txBox="1"/>
            <p:nvPr/>
          </p:nvSpPr>
          <p:spPr>
            <a:xfrm>
              <a:off x="10580017" y="1087229"/>
              <a:ext cx="845269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Surgery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AC9C774-4DC3-8057-2423-B4645730EAA5}"/>
              </a:ext>
            </a:extLst>
          </p:cNvPr>
          <p:cNvSpPr txBox="1"/>
          <p:nvPr/>
        </p:nvSpPr>
        <p:spPr>
          <a:xfrm>
            <a:off x="8600904" y="3277434"/>
            <a:ext cx="2028879" cy="734673"/>
          </a:xfrm>
          <a:prstGeom prst="rect">
            <a:avLst/>
          </a:prstGeom>
          <a:solidFill>
            <a:srgbClr val="B10F51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>
            <a:defPPr>
              <a:defRPr lang="en-US"/>
            </a:defPPr>
            <a:lvl1pPr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/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Mineralocorticoid receptor antagonist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87238D3-8D17-2005-A8A8-3547435645A0}"/>
              </a:ext>
            </a:extLst>
          </p:cNvPr>
          <p:cNvSpPr txBox="1"/>
          <p:nvPr/>
        </p:nvSpPr>
        <p:spPr>
          <a:xfrm>
            <a:off x="978585" y="258278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or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07FD404-F7AF-5A86-A321-14B8135F5775}"/>
              </a:ext>
            </a:extLst>
          </p:cNvPr>
          <p:cNvSpPr/>
          <p:nvPr/>
        </p:nvSpPr>
        <p:spPr>
          <a:xfrm>
            <a:off x="2182304" y="3290042"/>
            <a:ext cx="1828800" cy="868680"/>
          </a:xfrm>
          <a:prstGeom prst="rect">
            <a:avLst/>
          </a:prstGeom>
          <a:solidFill>
            <a:srgbClr val="03A59D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algn="ctr" defTabSz="622300">
              <a:spcBef>
                <a:spcPct val="0"/>
              </a:spcBef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ARR &lt;70</a:t>
            </a:r>
          </a:p>
          <a:p>
            <a:pPr algn="ctr" defTabSz="622300">
              <a:spcBef>
                <a:spcPct val="0"/>
              </a:spcBef>
              <a:defRPr/>
            </a:pPr>
            <a:r>
              <a:rPr lang="en-GB" u="sng" dirty="0">
                <a:solidFill>
                  <a:schemeClr val="bg1"/>
                </a:solidFill>
                <a:latin typeface="Calibri" panose="020F0502020204030204"/>
              </a:rPr>
              <a:t>not</a:t>
            </a:r>
            <a:r>
              <a:rPr lang="en-GB" dirty="0">
                <a:solidFill>
                  <a:schemeClr val="bg1"/>
                </a:solidFill>
                <a:latin typeface="Calibri" panose="020F0502020204030204"/>
              </a:rPr>
              <a:t> on interfering medication</a:t>
            </a:r>
            <a:endParaRPr lang="en-GB" sz="20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0F721B5B-0478-2EEA-EE7C-8710E6941C69}"/>
              </a:ext>
            </a:extLst>
          </p:cNvPr>
          <p:cNvSpPr/>
          <p:nvPr/>
        </p:nvSpPr>
        <p:spPr>
          <a:xfrm>
            <a:off x="2182304" y="4228758"/>
            <a:ext cx="1828800" cy="868680"/>
          </a:xfrm>
          <a:prstGeom prst="rect">
            <a:avLst/>
          </a:prstGeom>
          <a:solidFill>
            <a:srgbClr val="03A59D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ARR &lt;20</a:t>
            </a:r>
          </a:p>
          <a:p>
            <a:pPr marL="0" marR="0" lvl="0" indent="0" algn="ctr" defTabSz="6223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Calibri" panose="020F0502020204030204"/>
              </a:rPr>
              <a:t>on interfering medication</a:t>
            </a:r>
            <a:endParaRPr lang="en-GB" sz="20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A84E5F5-F33F-3708-D9E4-CD5545E9426C}"/>
              </a:ext>
            </a:extLst>
          </p:cNvPr>
          <p:cNvSpPr/>
          <p:nvPr/>
        </p:nvSpPr>
        <p:spPr>
          <a:xfrm>
            <a:off x="2182304" y="2351327"/>
            <a:ext cx="1828800" cy="868680"/>
          </a:xfrm>
          <a:prstGeom prst="rect">
            <a:avLst/>
          </a:prstGeom>
          <a:solidFill>
            <a:srgbClr val="03A59D"/>
          </a:solidFill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≥20 </a:t>
            </a:r>
          </a:p>
          <a:p>
            <a:pPr marL="0" marR="0" lvl="0" indent="0" algn="ctr" defTabSz="6223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Calibri" panose="020F0502020204030204"/>
              </a:rPr>
              <a:t>on interfering medication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C67DC-5CCF-E405-0E06-BB9A99788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90971"/>
            <a:ext cx="12192000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36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How can we increase screening in primary care? </a:t>
            </a:r>
            <a:r>
              <a:rPr lang="en-AU" altLang="en-US" sz="36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CONSEP</a:t>
            </a:r>
            <a:endParaRPr lang="en-AU" altLang="en-US" sz="3600" b="1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1EE91C-74DB-2DA2-8D8C-C992830A92F4}"/>
              </a:ext>
            </a:extLst>
          </p:cNvPr>
          <p:cNvSpPr txBox="1">
            <a:spLocks/>
          </p:cNvSpPr>
          <p:nvPr/>
        </p:nvSpPr>
        <p:spPr>
          <a:xfrm>
            <a:off x="0" y="-491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algn="just">
              <a:lnSpc>
                <a:spcPct val="115000"/>
              </a:lnSpc>
              <a:spcBef>
                <a:spcPts val="2400"/>
              </a:spcBef>
            </a:pPr>
            <a:r>
              <a:rPr lang="en-AU" sz="3600" b="1" kern="0" dirty="0">
                <a:latin typeface="+mj-lt"/>
                <a:cs typeface="Times New Roman" panose="02020603050405020304" pitchFamily="18" charset="0"/>
              </a:rPr>
              <a:t>Diagnostic Pathway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D79904-83B7-2CD1-2E3C-C3A306D7F03D}"/>
              </a:ext>
            </a:extLst>
          </p:cNvPr>
          <p:cNvCxnSpPr>
            <a:cxnSpLocks/>
          </p:cNvCxnSpPr>
          <p:nvPr/>
        </p:nvCxnSpPr>
        <p:spPr>
          <a:xfrm>
            <a:off x="344988" y="968077"/>
            <a:ext cx="8990398" cy="0"/>
          </a:xfrm>
          <a:prstGeom prst="line">
            <a:avLst/>
          </a:prstGeom>
          <a:ln w="76200">
            <a:solidFill>
              <a:srgbClr val="EF80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>
            <a:extLst>
              <a:ext uri="{FF2B5EF4-FFF2-40B4-BE49-F238E27FC236}">
                <a16:creationId xmlns:a16="http://schemas.microsoft.com/office/drawing/2014/main" id="{EF9C7734-D10B-AC06-3E00-7701F1BFCC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378" y="6341954"/>
            <a:ext cx="2124075" cy="404495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D173B03-9186-418B-BC20-E06A8DB788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7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34"/>
    </mc:Choice>
    <mc:Fallback xmlns="">
      <p:transition spd="slow" advTm="13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5" grpId="0" animBg="1"/>
      <p:bldP spid="9" grpId="0" animBg="1"/>
      <p:bldP spid="6" grpId="0" animBg="1"/>
      <p:bldP spid="4" grpId="0" animBg="1"/>
      <p:bldP spid="7" grpId="0"/>
      <p:bldP spid="8" grpId="0"/>
      <p:bldP spid="16" grpId="0" animBg="1"/>
      <p:bldP spid="25" grpId="0"/>
      <p:bldP spid="26" grpId="0"/>
      <p:bldP spid="5" grpId="0"/>
      <p:bldP spid="29" grpId="0" animBg="1"/>
      <p:bldP spid="30" grpId="0"/>
      <p:bldP spid="34" grpId="0"/>
      <p:bldP spid="38" grpId="0"/>
      <p:bldP spid="162" grpId="0" animBg="1"/>
      <p:bldP spid="217" grpId="0"/>
      <p:bldP spid="88" grpId="0"/>
      <p:bldP spid="17" grpId="0" animBg="1"/>
      <p:bldP spid="18" grpId="0" animBg="1"/>
      <p:bldP spid="2" grpId="0" animBg="1"/>
      <p:bldP spid="31" grpId="0" animBg="1"/>
      <p:bldP spid="56" grpId="0"/>
      <p:bldP spid="15" grpId="0" animBg="1"/>
      <p:bldP spid="20" grpId="0" animBg="1"/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D843-4980-06C4-E999-4AB088DC7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240" y="183864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Thank you!</a:t>
            </a:r>
            <a:br>
              <a:rPr lang="en-US" sz="5400" b="1" dirty="0"/>
            </a:br>
            <a:br>
              <a:rPr lang="en-US" sz="5400" b="1" dirty="0"/>
            </a:br>
            <a:r>
              <a:rPr lang="en-US" sz="5400" b="1" dirty="0"/>
              <a:t>Please send questions to consep@monash.edu</a:t>
            </a:r>
            <a:endParaRPr lang="en-AU" sz="5400" b="1" dirty="0"/>
          </a:p>
        </p:txBody>
      </p:sp>
      <p:pic>
        <p:nvPicPr>
          <p:cNvPr id="4" name="Picture 3" descr="A colorful circular gauge with a needle&#10;&#10;Description automatically generated with medium confidence">
            <a:extLst>
              <a:ext uri="{FF2B5EF4-FFF2-40B4-BE49-F238E27FC236}">
                <a16:creationId xmlns:a16="http://schemas.microsoft.com/office/drawing/2014/main" id="{750CCB1B-6661-F96D-A57D-EA3B3341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283427" y="-3182394"/>
            <a:ext cx="6005830" cy="5987415"/>
          </a:xfrm>
          <a:prstGeom prst="rect">
            <a:avLst/>
          </a:prstGeom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08C42B55-529C-AFEF-2580-B5688AA2B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956" y="347821"/>
            <a:ext cx="2124075" cy="4044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9D5079B-1E3F-B1DA-A657-68A19D657A1D}"/>
              </a:ext>
            </a:extLst>
          </p:cNvPr>
          <p:cNvGrpSpPr/>
          <p:nvPr/>
        </p:nvGrpSpPr>
        <p:grpSpPr>
          <a:xfrm>
            <a:off x="0" y="5531484"/>
            <a:ext cx="12191999" cy="1326516"/>
            <a:chOff x="0" y="5531484"/>
            <a:chExt cx="12191999" cy="132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B7DC75-CDEB-06A1-9A8E-01CEA56C872A}"/>
                </a:ext>
              </a:extLst>
            </p:cNvPr>
            <p:cNvSpPr/>
            <p:nvPr/>
          </p:nvSpPr>
          <p:spPr>
            <a:xfrm>
              <a:off x="997742" y="5531485"/>
              <a:ext cx="11194257" cy="1326515"/>
            </a:xfrm>
            <a:prstGeom prst="rect">
              <a:avLst/>
            </a:prstGeom>
            <a:solidFill>
              <a:srgbClr val="1E43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6" name="Picture 5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73932FD5-E0ED-9633-53E2-416567F74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1" t="25226" r="65302" b="26220"/>
            <a:stretch/>
          </p:blipFill>
          <p:spPr>
            <a:xfrm>
              <a:off x="993962" y="5667566"/>
              <a:ext cx="3933450" cy="1139127"/>
            </a:xfrm>
            <a:prstGeom prst="rect">
              <a:avLst/>
            </a:prstGeom>
          </p:spPr>
        </p:pic>
        <p:pic>
          <p:nvPicPr>
            <p:cNvPr id="9" name="Picture 8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5D1778FC-CA6E-53E2-6E16-B807D14D5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85"/>
            <a:stretch/>
          </p:blipFill>
          <p:spPr>
            <a:xfrm flipH="1">
              <a:off x="0" y="5531485"/>
              <a:ext cx="997743" cy="132651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158BB-FB27-8F1D-2CEE-DD369966BE78}"/>
                </a:ext>
              </a:extLst>
            </p:cNvPr>
            <p:cNvSpPr/>
            <p:nvPr/>
          </p:nvSpPr>
          <p:spPr>
            <a:xfrm>
              <a:off x="498871" y="5531484"/>
              <a:ext cx="498872" cy="889159"/>
            </a:xfrm>
            <a:prstGeom prst="rect">
              <a:avLst/>
            </a:prstGeom>
            <a:solidFill>
              <a:srgbClr val="1E43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4" name="Picture 13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7DE3D0F6-E00E-0B0C-E8DA-E77B9AA28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8" t="24713" r="27926" b="28558"/>
            <a:stretch/>
          </p:blipFill>
          <p:spPr>
            <a:xfrm>
              <a:off x="6730312" y="5788626"/>
              <a:ext cx="2157957" cy="1021380"/>
            </a:xfrm>
            <a:prstGeom prst="rect">
              <a:avLst/>
            </a:prstGeom>
          </p:spPr>
        </p:pic>
        <p:pic>
          <p:nvPicPr>
            <p:cNvPr id="17" name="Picture 16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598D545A-48AC-098A-5DAA-D1DE983C7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5" t="31851" r="47909" b="34610"/>
            <a:stretch/>
          </p:blipFill>
          <p:spPr>
            <a:xfrm>
              <a:off x="4738332" y="5890450"/>
              <a:ext cx="1813816" cy="659071"/>
            </a:xfrm>
            <a:prstGeom prst="rect">
              <a:avLst/>
            </a:prstGeom>
          </p:spPr>
        </p:pic>
        <p:pic>
          <p:nvPicPr>
            <p:cNvPr id="19" name="Picture 18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C6786248-F8DC-5995-95DA-15DEDA31A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1" t="29482" r="6595" b="35398"/>
            <a:stretch/>
          </p:blipFill>
          <p:spPr>
            <a:xfrm>
              <a:off x="9093381" y="5788626"/>
              <a:ext cx="2331718" cy="824795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E64719-AC42-4ECF-9B86-6657305A2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"/>
    </mc:Choice>
    <mc:Fallback xmlns="">
      <p:transition spd="slow" advTm="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75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4.7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7.8|0.8|8.4|14.6|1|14.4|2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1.5|5.3|5.9|7.6|56.3|1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1EC13C8B59C048B18C7533AFC16663" ma:contentTypeVersion="7" ma:contentTypeDescription="Create a new document." ma:contentTypeScope="" ma:versionID="f6e063de65a21cd72afc7fe354e33c9b">
  <xsd:schema xmlns:xsd="http://www.w3.org/2001/XMLSchema" xmlns:xs="http://www.w3.org/2001/XMLSchema" xmlns:p="http://schemas.microsoft.com/office/2006/metadata/properties" xmlns:ns2="093a9f1a-106c-45c0-a904-37d7acfcafa8" targetNamespace="http://schemas.microsoft.com/office/2006/metadata/properties" ma:root="true" ma:fieldsID="e44a17943f9b44410814f6e9467f5971" ns2:_="">
    <xsd:import namespace="093a9f1a-106c-45c0-a904-37d7acfcaf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3a9f1a-106c-45c0-a904-37d7acfca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342921-ADBC-4938-9D6A-08988071079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93a9f1a-106c-45c0-a904-37d7acfcafa8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E693F8-998C-43E8-8481-17BF30C08D49}">
  <ds:schemaRefs>
    <ds:schemaRef ds:uri="093a9f1a-106c-45c0-a904-37d7acfcaf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66E082C-9CE1-46B1-8A84-AC88BD6F97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543</Words>
  <Application>Microsoft Office PowerPoint</Application>
  <PresentationFormat>Widescreen</PresentationFormat>
  <Paragraphs>98</Paragraphs>
  <Slides>7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Office Theme</vt:lpstr>
      <vt:lpstr>Primary aldosteronism  (also known as Conn Syndrome)</vt:lpstr>
      <vt:lpstr>Primary aldosteronism</vt:lpstr>
      <vt:lpstr>Primary aldosteronism is common</vt:lpstr>
      <vt:lpstr>Primary aldosteronism is under-diagnosed</vt:lpstr>
      <vt:lpstr>Primary aldosteronism is easy to detect</vt:lpstr>
      <vt:lpstr>PowerPoint Presentation</vt:lpstr>
      <vt:lpstr>Thank you!  Please send questions to consep@monash.edu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Linghan Jia</dc:creator>
  <cp:lastModifiedBy>Linghan Jia</cp:lastModifiedBy>
  <cp:revision>10</cp:revision>
  <dcterms:created xsi:type="dcterms:W3CDTF">2024-01-08T23:04:18Z</dcterms:created>
  <dcterms:modified xsi:type="dcterms:W3CDTF">2024-10-07T06:28:06Z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0x010100FA1EC13C8B59C048B18C7533AFC16663</vt:lpwstr>
  </property>
</Properties>
</file>